
<file path=[Content_Types].xml><?xml version="1.0" encoding="utf-8"?>
<Types xmlns="http://schemas.openxmlformats.org/package/2006/content-types">
  <Default Extension="jpeg" ContentType="image/jpeg"/>
  <Default Extension="jpg" ContentType="image/jpeg"/>
  <Default Extension="jpg!d"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3" r:id="rId3"/>
    <p:sldId id="264" r:id="rId4"/>
    <p:sldId id="267" r:id="rId5"/>
    <p:sldId id="268" r:id="rId6"/>
    <p:sldId id="269" r:id="rId7"/>
    <p:sldId id="258" r:id="rId8"/>
    <p:sldId id="270" r:id="rId9"/>
    <p:sldId id="259" r:id="rId10"/>
    <p:sldId id="271" r:id="rId11"/>
    <p:sldId id="273" r:id="rId12"/>
    <p:sldId id="280" r:id="rId13"/>
    <p:sldId id="275" r:id="rId14"/>
    <p:sldId id="276" r:id="rId15"/>
    <p:sldId id="277" r:id="rId16"/>
    <p:sldId id="278" r:id="rId17"/>
    <p:sldId id="261" r:id="rId18"/>
    <p:sldId id="27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15"/>
  </p:normalViewPr>
  <p:slideViewPr>
    <p:cSldViewPr snapToGrid="0" snapToObjects="1">
      <p:cViewPr varScale="1">
        <p:scale>
          <a:sx n="106" d="100"/>
          <a:sy n="106" d="100"/>
        </p:scale>
        <p:origin x="36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97ACF-0BAA-A443-86A5-B8FB3805CB72}" type="datetimeFigureOut">
              <a:rPr lang="en-NG" smtClean="0"/>
              <a:t>01/11/2024</a:t>
            </a:fld>
            <a:endParaRPr lang="en-N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C137E-2B75-3648-B133-41B83D887E56}" type="slidenum">
              <a:rPr lang="en-NG" smtClean="0"/>
              <a:t>‹#›</a:t>
            </a:fld>
            <a:endParaRPr lang="en-NG"/>
          </a:p>
        </p:txBody>
      </p:sp>
    </p:spTree>
    <p:extLst>
      <p:ext uri="{BB962C8B-B14F-4D97-AF65-F5344CB8AC3E}">
        <p14:creationId xmlns:p14="http://schemas.microsoft.com/office/powerpoint/2010/main" val="235354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845C137E-2B75-3648-B133-41B83D887E56}" type="slidenum">
              <a:rPr lang="en-NG" smtClean="0"/>
              <a:t>7</a:t>
            </a:fld>
            <a:endParaRPr lang="en-NG"/>
          </a:p>
        </p:txBody>
      </p:sp>
    </p:spTree>
    <p:extLst>
      <p:ext uri="{BB962C8B-B14F-4D97-AF65-F5344CB8AC3E}">
        <p14:creationId xmlns:p14="http://schemas.microsoft.com/office/powerpoint/2010/main" val="188335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itchFamily="2" charset="2"/>
              <a:buChar char=""/>
              <a:tabLst>
                <a:tab pos="457200" algn="l"/>
              </a:tabLst>
            </a:pPr>
            <a:r>
              <a:rPr lang="en-NG" sz="1800" kern="100" dirty="0">
                <a:solidFill>
                  <a:srgbClr val="000000"/>
                </a:solidFill>
                <a:effectLst/>
                <a:latin typeface="Helvetica" pitchFamily="2" charset="0"/>
                <a:ea typeface="Aptos" panose="020B0004020202020204" pitchFamily="34" charset="0"/>
                <a:cs typeface="Times New Roman" panose="02020603050405020304" pitchFamily="18" charset="0"/>
              </a:rPr>
              <a:t>The line plot of monthly flight demand shows the number of flights scheduled for each month.</a:t>
            </a:r>
            <a:endParaRPr lang="en-NG"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r>
              <a:rPr lang="en-NG" sz="1800" b="1" dirty="0">
                <a:solidFill>
                  <a:srgbClr val="000000"/>
                </a:solidFill>
                <a:effectLst/>
                <a:latin typeface="Helvetica" pitchFamily="2" charset="0"/>
                <a:ea typeface="Aptos" panose="020B0004020202020204" pitchFamily="34" charset="0"/>
                <a:cs typeface="Times New Roman" panose="02020603050405020304" pitchFamily="18" charset="0"/>
              </a:rPr>
              <a:t>Interpretation</a:t>
            </a:r>
            <a:r>
              <a:rPr lang="en-NG" sz="1800" dirty="0">
                <a:solidFill>
                  <a:srgbClr val="000000"/>
                </a:solidFill>
                <a:effectLst/>
                <a:latin typeface="Helvetica" pitchFamily="2" charset="0"/>
                <a:ea typeface="Aptos" panose="020B0004020202020204" pitchFamily="34" charset="0"/>
                <a:cs typeface="Times New Roman" panose="02020603050405020304" pitchFamily="18" charset="0"/>
              </a:rPr>
              <a:t>: Peaks and dips in the graph highlight seasonal or monthly demand trends. </a:t>
            </a:r>
          </a:p>
          <a:p>
            <a:pPr marL="342900" lvl="0" indent="-342900">
              <a:lnSpc>
                <a:spcPct val="115000"/>
              </a:lnSpc>
              <a:spcAft>
                <a:spcPts val="800"/>
              </a:spcAft>
              <a:buSzPts val="1000"/>
              <a:buFont typeface="Symbol" pitchFamily="2" charset="2"/>
              <a:buChar char=""/>
              <a:tabLst>
                <a:tab pos="457200" algn="l"/>
              </a:tabLst>
            </a:pPr>
            <a:r>
              <a:rPr lang="en-NG" sz="1800" kern="100" dirty="0">
                <a:solidFill>
                  <a:srgbClr val="000000"/>
                </a:solidFill>
                <a:effectLst/>
                <a:latin typeface="Helvetica" pitchFamily="2" charset="0"/>
                <a:ea typeface="Aptos" panose="020B0004020202020204" pitchFamily="34" charset="0"/>
                <a:cs typeface="Times New Roman" panose="02020603050405020304" pitchFamily="18" charset="0"/>
              </a:rPr>
              <a:t>This line plot visualizes the average number of available seats per month.</a:t>
            </a:r>
            <a:endParaRPr lang="en-NG"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NG" sz="1800" b="1" kern="100" dirty="0">
                <a:solidFill>
                  <a:srgbClr val="000000"/>
                </a:solidFill>
                <a:effectLst/>
                <a:latin typeface="Helvetica" pitchFamily="2" charset="0"/>
                <a:ea typeface="Aptos" panose="020B0004020202020204" pitchFamily="34" charset="0"/>
                <a:cs typeface="Times New Roman" panose="02020603050405020304" pitchFamily="18" charset="0"/>
              </a:rPr>
              <a:t>Interpretation</a:t>
            </a:r>
            <a:r>
              <a:rPr lang="en-NG" sz="1800" kern="100" dirty="0">
                <a:solidFill>
                  <a:srgbClr val="000000"/>
                </a:solidFill>
                <a:effectLst/>
                <a:latin typeface="Helvetica" pitchFamily="2" charset="0"/>
                <a:ea typeface="Aptos" panose="020B0004020202020204" pitchFamily="34" charset="0"/>
                <a:cs typeface="Times New Roman" panose="02020603050405020304" pitchFamily="18" charset="0"/>
              </a:rPr>
              <a:t>: Patterns in seat availability can reveal times of surplus capacity or high occupancy:</a:t>
            </a:r>
          </a:p>
          <a:p>
            <a:pPr marL="342900" marR="0" lvl="0" indent="-342900" algn="l" defTabSz="914400" rtl="0" eaLnBrk="1" fontAlgn="auto" latinLnBrk="0" hangingPunct="1">
              <a:lnSpc>
                <a:spcPct val="115000"/>
              </a:lnSpc>
              <a:spcBef>
                <a:spcPts val="0"/>
              </a:spcBef>
              <a:spcAft>
                <a:spcPts val="800"/>
              </a:spcAft>
              <a:buClrTx/>
              <a:buSzPts val="1000"/>
              <a:buFont typeface="Symbol" pitchFamily="2" charset="2"/>
              <a:buChar char=""/>
              <a:tabLst>
                <a:tab pos="457200" algn="l"/>
              </a:tabLst>
              <a:defRPr/>
            </a:pPr>
            <a:r>
              <a:rPr lang="en-NG" sz="1800" kern="100" dirty="0">
                <a:solidFill>
                  <a:srgbClr val="000000"/>
                </a:solidFill>
                <a:effectLst/>
                <a:latin typeface="Helvetica" pitchFamily="2" charset="0"/>
                <a:ea typeface="Aptos" panose="020B0004020202020204" pitchFamily="34" charset="0"/>
                <a:cs typeface="Times New Roman" panose="02020603050405020304" pitchFamily="18" charset="0"/>
              </a:rPr>
              <a:t>targeted campaigns (such as discounts for loyalty members or upgrades) could improve occupancy rates.</a:t>
            </a:r>
            <a:endParaRPr lang="en-NG"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NG" sz="1200" b="1" kern="100" dirty="0">
                <a:solidFill>
                  <a:srgbClr val="000000"/>
                </a:solidFill>
                <a:effectLst/>
                <a:latin typeface="Helvetica" pitchFamily="2" charset="0"/>
                <a:ea typeface="Aptos" panose="020B0004020202020204" pitchFamily="34" charset="0"/>
                <a:cs typeface="Times New Roman" panose="02020603050405020304" pitchFamily="18" charset="0"/>
              </a:rPr>
              <a:t>Ticket Price Distribution</a:t>
            </a:r>
            <a:endParaRPr lang="en-NG"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NG" sz="1200" b="1" kern="100" dirty="0">
                <a:solidFill>
                  <a:srgbClr val="000000"/>
                </a:solidFill>
                <a:effectLst/>
                <a:latin typeface="Helvetica" pitchFamily="2" charset="0"/>
                <a:ea typeface="Aptos" panose="020B0004020202020204" pitchFamily="34" charset="0"/>
                <a:cs typeface="Times New Roman" panose="02020603050405020304" pitchFamily="18" charset="0"/>
              </a:rPr>
              <a:t>Description</a:t>
            </a:r>
            <a:r>
              <a:rPr lang="en-NG" sz="1200" kern="100" dirty="0">
                <a:solidFill>
                  <a:srgbClr val="000000"/>
                </a:solidFill>
                <a:effectLst/>
                <a:latin typeface="Helvetica" pitchFamily="2" charset="0"/>
                <a:ea typeface="Aptos" panose="020B0004020202020204" pitchFamily="34" charset="0"/>
                <a:cs typeface="Times New Roman" panose="02020603050405020304" pitchFamily="18" charset="0"/>
              </a:rPr>
              <a:t>: The boxplot of ticket prices shows the spread, median, and potential outliers in the price data.</a:t>
            </a:r>
            <a:endParaRPr lang="en-NG" sz="12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NG" sz="1200" b="1" kern="100" dirty="0">
                <a:solidFill>
                  <a:srgbClr val="000000"/>
                </a:solidFill>
                <a:effectLst/>
                <a:latin typeface="Helvetica" pitchFamily="2" charset="0"/>
                <a:ea typeface="Aptos" panose="020B0004020202020204" pitchFamily="34" charset="0"/>
                <a:cs typeface="Times New Roman" panose="02020603050405020304" pitchFamily="18" charset="0"/>
              </a:rPr>
              <a:t>Interpretation</a:t>
            </a:r>
            <a:r>
              <a:rPr lang="en-NG" sz="1200" kern="100" dirty="0">
                <a:solidFill>
                  <a:srgbClr val="000000"/>
                </a:solidFill>
                <a:effectLst/>
                <a:latin typeface="Helvetica" pitchFamily="2" charset="0"/>
                <a:ea typeface="Aptos" panose="020B0004020202020204" pitchFamily="34" charset="0"/>
                <a:cs typeface="Times New Roman" panose="02020603050405020304" pitchFamily="18" charset="0"/>
              </a:rPr>
              <a:t>:</a:t>
            </a:r>
            <a:endParaRPr lang="en-NG" sz="12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NG" sz="1200" b="1" kern="100" dirty="0">
                <a:solidFill>
                  <a:srgbClr val="000000"/>
                </a:solidFill>
                <a:effectLst/>
                <a:latin typeface="Helvetica" pitchFamily="2" charset="0"/>
                <a:ea typeface="Aptos" panose="020B0004020202020204" pitchFamily="34" charset="0"/>
                <a:cs typeface="Times New Roman" panose="02020603050405020304" pitchFamily="18" charset="0"/>
              </a:rPr>
              <a:t>Median and Range</a:t>
            </a:r>
            <a:r>
              <a:rPr lang="en-NG" sz="1200" kern="100" dirty="0">
                <a:solidFill>
                  <a:srgbClr val="000000"/>
                </a:solidFill>
                <a:effectLst/>
                <a:latin typeface="Helvetica" pitchFamily="2" charset="0"/>
                <a:ea typeface="Aptos" panose="020B0004020202020204" pitchFamily="34" charset="0"/>
                <a:cs typeface="Times New Roman" panose="02020603050405020304" pitchFamily="18" charset="0"/>
              </a:rPr>
              <a:t>: The central line within the box represents the median ticket price, while the box itself shows the interquartile range (middle 50% of prices).</a:t>
            </a:r>
            <a:endParaRPr lang="en-NG" sz="12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endParaRPr lang="en-NG"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endParaRPr lang="en-NG" sz="1800" dirty="0">
              <a:solidFill>
                <a:srgbClr val="000000"/>
              </a:solidFill>
              <a:effectLst/>
              <a:latin typeface="Helvetica" pitchFamily="2" charset="0"/>
              <a:ea typeface="Aptos" panose="020B0004020202020204" pitchFamily="34" charset="0"/>
              <a:cs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845C137E-2B75-3648-B133-41B83D887E56}" type="slidenum">
              <a:rPr lang="en-NG" smtClean="0"/>
              <a:t>8</a:t>
            </a:fld>
            <a:endParaRPr lang="en-NG"/>
          </a:p>
        </p:txBody>
      </p:sp>
    </p:spTree>
    <p:extLst>
      <p:ext uri="{BB962C8B-B14F-4D97-AF65-F5344CB8AC3E}">
        <p14:creationId xmlns:p14="http://schemas.microsoft.com/office/powerpoint/2010/main" val="90398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G" sz="1200" kern="100" dirty="0">
                <a:effectLst/>
                <a:latin typeface="Aptos" panose="020B0004020202020204" pitchFamily="34" charset="0"/>
                <a:ea typeface="Aptos" panose="020B0004020202020204" pitchFamily="34" charset="0"/>
                <a:cs typeface="Times New Roman" panose="02020603050405020304" pitchFamily="18" charset="0"/>
              </a:rPr>
              <a:t>This implies the model is not effective for distinguishing between the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NG" sz="1800" kern="100" dirty="0">
                <a:effectLst/>
                <a:latin typeface="Aptos" panose="020B0004020202020204" pitchFamily="34" charset="0"/>
                <a:ea typeface="Aptos" panose="020B0004020202020204" pitchFamily="34" charset="0"/>
                <a:cs typeface="Times New Roman" panose="02020603050405020304" pitchFamily="18" charset="0"/>
              </a:rPr>
              <a:t>The PCA plot shows three distinct clusters identified by the K-Means clustering algorithm, each represented by a different color and separated in two-dimensional PCA space.</a:t>
            </a:r>
          </a:p>
          <a:p>
            <a:r>
              <a:rPr lang="en-GB" b="1" dirty="0"/>
              <a:t>Predictive Reliability</a:t>
            </a:r>
            <a:r>
              <a:rPr lang="en-GB" dirty="0"/>
              <a:t>: With an ROC AUC score of 0.498, the model is almost equivalent to random guessing, indicating a need for new or improved features to enhance accuracy.</a:t>
            </a:r>
            <a:endParaRPr lang="en-NG" dirty="0"/>
          </a:p>
        </p:txBody>
      </p:sp>
      <p:sp>
        <p:nvSpPr>
          <p:cNvPr id="4" name="Slide Number Placeholder 3"/>
          <p:cNvSpPr>
            <a:spLocks noGrp="1"/>
          </p:cNvSpPr>
          <p:nvPr>
            <p:ph type="sldNum" sz="quarter" idx="5"/>
          </p:nvPr>
        </p:nvSpPr>
        <p:spPr/>
        <p:txBody>
          <a:bodyPr/>
          <a:lstStyle/>
          <a:p>
            <a:fld id="{845C137E-2B75-3648-B133-41B83D887E56}" type="slidenum">
              <a:rPr lang="en-NG" smtClean="0"/>
              <a:t>10</a:t>
            </a:fld>
            <a:endParaRPr lang="en-NG"/>
          </a:p>
        </p:txBody>
      </p:sp>
    </p:spTree>
    <p:extLst>
      <p:ext uri="{BB962C8B-B14F-4D97-AF65-F5344CB8AC3E}">
        <p14:creationId xmlns:p14="http://schemas.microsoft.com/office/powerpoint/2010/main" val="152877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DB70-44D2-CD6F-2D96-6BA589552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B4FE8-C5D4-1CC3-750E-D39B0F65B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56938-E775-2562-CE53-38E95C9508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G" dirty="0"/>
          </a:p>
        </p:txBody>
      </p:sp>
      <p:sp>
        <p:nvSpPr>
          <p:cNvPr id="4" name="Slide Number Placeholder 3">
            <a:extLst>
              <a:ext uri="{FF2B5EF4-FFF2-40B4-BE49-F238E27FC236}">
                <a16:creationId xmlns:a16="http://schemas.microsoft.com/office/drawing/2014/main" id="{14C93646-A199-5A01-565F-0221F92EBA0C}"/>
              </a:ext>
            </a:extLst>
          </p:cNvPr>
          <p:cNvSpPr>
            <a:spLocks noGrp="1"/>
          </p:cNvSpPr>
          <p:nvPr>
            <p:ph type="sldNum" sz="quarter" idx="5"/>
          </p:nvPr>
        </p:nvSpPr>
        <p:spPr/>
        <p:txBody>
          <a:bodyPr/>
          <a:lstStyle/>
          <a:p>
            <a:fld id="{845C137E-2B75-3648-B133-41B83D887E56}" type="slidenum">
              <a:rPr lang="en-NG" smtClean="0"/>
              <a:t>11</a:t>
            </a:fld>
            <a:endParaRPr lang="en-NG"/>
          </a:p>
        </p:txBody>
      </p:sp>
    </p:spTree>
    <p:extLst>
      <p:ext uri="{BB962C8B-B14F-4D97-AF65-F5344CB8AC3E}">
        <p14:creationId xmlns:p14="http://schemas.microsoft.com/office/powerpoint/2010/main" val="2677168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of the Chart</a:t>
            </a:r>
            <a:r>
              <a:rPr lang="en-GB" dirty="0"/>
              <a:t>: The chart helps us see if higher or lower ticket prices impact how full the flights are (occupancy rate)</a:t>
            </a:r>
            <a:br>
              <a:rPr lang="en-GB" dirty="0"/>
            </a:br>
            <a:r>
              <a:rPr lang="en-GB" b="1" dirty="0"/>
              <a:t>the covariance between ticket price and occupancy rate is likely weakly negative</a:t>
            </a:r>
            <a:r>
              <a:rPr lang="en-GB" dirty="0"/>
              <a:t>. This means that as ticket prices increase, the occupancy rate tends to decrease slightly, although the effect is minimal. This aligns with the weak predictive power we observed in the model, where price alone does not significantly influence occupancy.</a:t>
            </a:r>
          </a:p>
          <a:p>
            <a:r>
              <a:rPr lang="en-GB" dirty="0"/>
              <a:t>In simple terms, while there’s a slight inverse relationship between price and occupancy, other factors beyond ticket price are likely more impactful in determining how full flights are</a:t>
            </a:r>
          </a:p>
        </p:txBody>
      </p:sp>
      <p:sp>
        <p:nvSpPr>
          <p:cNvPr id="4" name="Slide Number Placeholder 3"/>
          <p:cNvSpPr>
            <a:spLocks noGrp="1"/>
          </p:cNvSpPr>
          <p:nvPr>
            <p:ph type="sldNum" sz="quarter" idx="5"/>
          </p:nvPr>
        </p:nvSpPr>
        <p:spPr/>
        <p:txBody>
          <a:bodyPr/>
          <a:lstStyle/>
          <a:p>
            <a:fld id="{845C137E-2B75-3648-B133-41B83D887E56}" type="slidenum">
              <a:rPr lang="en-NG" smtClean="0"/>
              <a:t>14</a:t>
            </a:fld>
            <a:endParaRPr lang="en-NG"/>
          </a:p>
        </p:txBody>
      </p:sp>
    </p:spTree>
    <p:extLst>
      <p:ext uri="{BB962C8B-B14F-4D97-AF65-F5344CB8AC3E}">
        <p14:creationId xmlns:p14="http://schemas.microsoft.com/office/powerpoint/2010/main" val="317418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xhere.com/en/photo/934303" TargetMode="External"/><Relationship Id="rId2" Type="http://schemas.openxmlformats.org/officeDocument/2006/relationships/image" Target="../media/image25.jpg!d"/><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pixabay.com/illustrations/thumbs-up-smiley-face-emoji-happy-400757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flickr.com/photos/hanna_horwarth/266812708/" TargetMode="External"/><Relationship Id="rId7"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freepngimg.com/png/19305-thank-you-png-clipart"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levien66/8644002470"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C41717C6-3EE2-5618-6D87-B04BD2D61BD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24786" b="-1"/>
          <a:stretch/>
        </p:blipFill>
        <p:spPr>
          <a:xfrm>
            <a:off x="1" y="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64381" y="655872"/>
            <a:ext cx="6853187" cy="3103450"/>
          </a:xfrm>
          <a:effectLst>
            <a:outerShdw blurRad="50800" dist="38100" dir="2700000" algn="tl" rotWithShape="0">
              <a:prstClr val="black">
                <a:alpha val="40000"/>
              </a:prstClr>
            </a:outerShdw>
          </a:effectLst>
        </p:spPr>
        <p:txBody>
          <a:bodyPr>
            <a:normAutofit/>
          </a:bodyPr>
          <a:lstStyle/>
          <a:p>
            <a:r>
              <a:rPr lang="en-GB" sz="4500" dirty="0">
                <a:solidFill>
                  <a:schemeClr val="bg1"/>
                </a:solidFill>
                <a:latin typeface="Bangla MN" pitchFamily="2" charset="0"/>
                <a:cs typeface="Bangla MN" pitchFamily="2" charset="0"/>
              </a:rPr>
              <a:t>Delta Airlines Data Analysis</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fontScale="92500" lnSpcReduction="20000"/>
          </a:bodyPr>
          <a:lstStyle/>
          <a:p>
            <a:r>
              <a:rPr lang="en-GB" dirty="0">
                <a:solidFill>
                  <a:srgbClr val="FFFFFF"/>
                </a:solidFill>
                <a:latin typeface="Bangla MN" pitchFamily="2" charset="0"/>
                <a:cs typeface="Bangla MN" pitchFamily="2" charset="0"/>
              </a:rPr>
              <a:t>Objective: Leverage Data for Operational Efficiency and Customer Retention</a:t>
            </a:r>
          </a:p>
        </p:txBody>
      </p:sp>
      <p:pic>
        <p:nvPicPr>
          <p:cNvPr id="4" name="Picture 3" descr="A black and blue text with black and blue letters&#10;&#10;Description automatically generated">
            <a:extLst>
              <a:ext uri="{FF2B5EF4-FFF2-40B4-BE49-F238E27FC236}">
                <a16:creationId xmlns:a16="http://schemas.microsoft.com/office/drawing/2014/main" id="{CB89F3D9-6E79-4A2F-2196-2AB77710FD8C}"/>
              </a:ext>
            </a:extLst>
          </p:cNvPr>
          <p:cNvPicPr>
            <a:picLocks noChangeAspect="1"/>
          </p:cNvPicPr>
          <p:nvPr/>
        </p:nvPicPr>
        <p:blipFill>
          <a:blip r:embed="rId5"/>
          <a:srcRect l="7771" r="8426" b="-2"/>
          <a:stretch/>
        </p:blipFill>
        <p:spPr>
          <a:xfrm>
            <a:off x="3270850" y="5369748"/>
            <a:ext cx="1180834" cy="1055456"/>
          </a:xfrm>
          <a:prstGeom prst="rect">
            <a:avLst/>
          </a:prstGeom>
        </p:spPr>
      </p:pic>
      <p:pic>
        <p:nvPicPr>
          <p:cNvPr id="6" name="Content Placeholder 4" descr="A person with a head scarf on her head&#10;&#10;Description automatically generated">
            <a:extLst>
              <a:ext uri="{FF2B5EF4-FFF2-40B4-BE49-F238E27FC236}">
                <a16:creationId xmlns:a16="http://schemas.microsoft.com/office/drawing/2014/main" id="{90887158-35C4-2481-F0B1-29A94759A1D3}"/>
              </a:ext>
            </a:extLst>
          </p:cNvPr>
          <p:cNvPicPr>
            <a:picLocks noChangeAspect="1"/>
          </p:cNvPicPr>
          <p:nvPr/>
        </p:nvPicPr>
        <p:blipFill>
          <a:blip r:embed="rId6"/>
          <a:srcRect l="32034" r="9689" b="2"/>
          <a:stretch/>
        </p:blipFill>
        <p:spPr>
          <a:xfrm>
            <a:off x="4569714" y="5369748"/>
            <a:ext cx="1180834" cy="1055456"/>
          </a:xfrm>
          <a:prstGeom prst="rect">
            <a:avLst/>
          </a:prstGeom>
        </p:spPr>
      </p:pic>
      <p:pic>
        <p:nvPicPr>
          <p:cNvPr id="8" name="Picture 7">
            <a:extLst>
              <a:ext uri="{FF2B5EF4-FFF2-40B4-BE49-F238E27FC236}">
                <a16:creationId xmlns:a16="http://schemas.microsoft.com/office/drawing/2014/main" id="{3B92C1D1-E3C6-0364-AD39-59CD27C34182}"/>
              </a:ext>
            </a:extLst>
          </p:cNvPr>
          <p:cNvPicPr>
            <a:picLocks noChangeAspect="1"/>
          </p:cNvPicPr>
          <p:nvPr/>
        </p:nvPicPr>
        <p:blipFill>
          <a:blip r:embed="rId7"/>
          <a:stretch>
            <a:fillRect/>
          </a:stretch>
        </p:blipFill>
        <p:spPr>
          <a:xfrm flipV="1">
            <a:off x="5868578" y="5344129"/>
            <a:ext cx="965534" cy="11066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9"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0" fill="hold"/>
                                        <p:tgtEl>
                                          <p:spTgt spid="4"/>
                                        </p:tgtEl>
                                        <p:attrNameLst>
                                          <p:attrName>ppt_w</p:attrName>
                                        </p:attrNameLst>
                                      </p:cBhvr>
                                      <p:tavLst>
                                        <p:tav tm="0" fmla="#ppt_w*sin(2.5*pi*$)">
                                          <p:val>
                                            <p:fltVal val="0"/>
                                          </p:val>
                                        </p:tav>
                                        <p:tav tm="100000">
                                          <p:val>
                                            <p:fltVal val="1"/>
                                          </p:val>
                                        </p:tav>
                                      </p:tavLst>
                                    </p:anim>
                                    <p:anim calcmode="lin" valueType="num">
                                      <p:cBhvr>
                                        <p:cTn id="12" dur="5000" fill="hold"/>
                                        <p:tgtEl>
                                          <p:spTgt spid="4"/>
                                        </p:tgtEl>
                                        <p:attrNameLst>
                                          <p:attrName>ppt_h</p:attrName>
                                        </p:attrNameLst>
                                      </p:cBhvr>
                                      <p:tavLst>
                                        <p:tav tm="0">
                                          <p:val>
                                            <p:strVal val="#ppt_h"/>
                                          </p:val>
                                        </p:tav>
                                        <p:tav tm="100000">
                                          <p:val>
                                            <p:strVal val="#ppt_h"/>
                                          </p:val>
                                        </p:tav>
                                      </p:tavLst>
                                    </p:anim>
                                  </p:childTnLst>
                                </p:cTn>
                              </p:par>
                              <p:par>
                                <p:cTn id="13" presetID="19"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0" fill="hold"/>
                                        <p:tgtEl>
                                          <p:spTgt spid="6"/>
                                        </p:tgtEl>
                                        <p:attrNameLst>
                                          <p:attrName>ppt_w</p:attrName>
                                        </p:attrNameLst>
                                      </p:cBhvr>
                                      <p:tavLst>
                                        <p:tav tm="0" fmla="#ppt_w*sin(2.5*pi*$)">
                                          <p:val>
                                            <p:fltVal val="0"/>
                                          </p:val>
                                        </p:tav>
                                        <p:tav tm="100000">
                                          <p:val>
                                            <p:fltVal val="1"/>
                                          </p:val>
                                        </p:tav>
                                      </p:tavLst>
                                    </p:anim>
                                    <p:anim calcmode="lin" valueType="num">
                                      <p:cBhvr>
                                        <p:cTn id="16" dur="5000" fill="hold"/>
                                        <p:tgtEl>
                                          <p:spTgt spid="6"/>
                                        </p:tgtEl>
                                        <p:attrNameLst>
                                          <p:attrName>ppt_h</p:attrName>
                                        </p:attrNameLst>
                                      </p:cBhvr>
                                      <p:tavLst>
                                        <p:tav tm="0">
                                          <p:val>
                                            <p:strVal val="#ppt_h"/>
                                          </p:val>
                                        </p:tav>
                                        <p:tav tm="100000">
                                          <p:val>
                                            <p:strVal val="#ppt_h"/>
                                          </p:val>
                                        </p:tav>
                                      </p:tavLst>
                                    </p:anim>
                                  </p:childTnLst>
                                </p:cTn>
                              </p:par>
                              <p:par>
                                <p:cTn id="17" presetID="19"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0" fill="hold"/>
                                        <p:tgtEl>
                                          <p:spTgt spid="8"/>
                                        </p:tgtEl>
                                        <p:attrNameLst>
                                          <p:attrName>ppt_w</p:attrName>
                                        </p:attrNameLst>
                                      </p:cBhvr>
                                      <p:tavLst>
                                        <p:tav tm="0" fmla="#ppt_w*sin(2.5*pi*$)">
                                          <p:val>
                                            <p:fltVal val="0"/>
                                          </p:val>
                                        </p:tav>
                                        <p:tav tm="100000">
                                          <p:val>
                                            <p:fltVal val="1"/>
                                          </p:val>
                                        </p:tav>
                                      </p:tavLst>
                                    </p:anim>
                                    <p:anim calcmode="lin" valueType="num">
                                      <p:cBhvr>
                                        <p:cTn id="20" dur="5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mute="1">
                <p:cTn id="26"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C55E7-3C1B-F218-62F0-9BA767CBB7B4}"/>
              </a:ext>
            </a:extLst>
          </p:cNvPr>
          <p:cNvSpPr>
            <a:spLocks noGrp="1"/>
          </p:cNvSpPr>
          <p:nvPr>
            <p:ph type="title"/>
          </p:nvPr>
        </p:nvSpPr>
        <p:spPr>
          <a:xfrm>
            <a:off x="240255" y="307985"/>
            <a:ext cx="5210050" cy="549689"/>
          </a:xfrm>
        </p:spPr>
        <p:txBody>
          <a:bodyPr vert="horz" lIns="91440" tIns="45720" rIns="91440" bIns="45720" rtlCol="0" anchor="ctr">
            <a:normAutofit fontScale="90000"/>
          </a:bodyPr>
          <a:lstStyle/>
          <a:p>
            <a:pPr defTabSz="914400">
              <a:lnSpc>
                <a:spcPct val="90000"/>
              </a:lnSpc>
            </a:pPr>
            <a:r>
              <a:rPr lang="en-US" sz="4000" b="1" dirty="0">
                <a:latin typeface="Arial" panose="020B0604020202020204" pitchFamily="34" charset="0"/>
                <a:cs typeface="Arial" panose="020B0604020202020204" pitchFamily="34" charset="0"/>
              </a:rPr>
              <a:t>Predictive Modeling (1)</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2032" y="1800088"/>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square with white text&#10;&#10;Description automatically generated">
            <a:extLst>
              <a:ext uri="{FF2B5EF4-FFF2-40B4-BE49-F238E27FC236}">
                <a16:creationId xmlns:a16="http://schemas.microsoft.com/office/drawing/2014/main" id="{723615DD-FB30-B463-11AE-8B2990DB3CAC}"/>
              </a:ext>
            </a:extLst>
          </p:cNvPr>
          <p:cNvPicPr>
            <a:picLocks noGrp="1" noChangeAspect="1"/>
          </p:cNvPicPr>
          <p:nvPr>
            <p:ph idx="1"/>
          </p:nvPr>
        </p:nvPicPr>
        <p:blipFill>
          <a:blip r:embed="rId3"/>
          <a:stretch>
            <a:fillRect/>
          </a:stretch>
        </p:blipFill>
        <p:spPr>
          <a:xfrm>
            <a:off x="-5655" y="828983"/>
            <a:ext cx="3006307" cy="2664680"/>
          </a:xfrm>
          <a:prstGeom prst="rect">
            <a:avLst/>
          </a:prstGeom>
        </p:spPr>
      </p:pic>
      <p:pic>
        <p:nvPicPr>
          <p:cNvPr id="7" name="Picture 6" descr="A graph of a curve&#10;&#10;Description automatically generated">
            <a:extLst>
              <a:ext uri="{FF2B5EF4-FFF2-40B4-BE49-F238E27FC236}">
                <a16:creationId xmlns:a16="http://schemas.microsoft.com/office/drawing/2014/main" id="{14670EA1-A2E1-5A1D-44E5-17B992815E66}"/>
              </a:ext>
            </a:extLst>
          </p:cNvPr>
          <p:cNvPicPr>
            <a:picLocks noChangeAspect="1"/>
          </p:cNvPicPr>
          <p:nvPr/>
        </p:nvPicPr>
        <p:blipFill>
          <a:blip r:embed="rId4"/>
          <a:stretch>
            <a:fillRect/>
          </a:stretch>
        </p:blipFill>
        <p:spPr>
          <a:xfrm>
            <a:off x="2948182" y="1126197"/>
            <a:ext cx="3006307" cy="2367466"/>
          </a:xfrm>
          <a:prstGeom prst="rect">
            <a:avLst/>
          </a:prstGeom>
        </p:spPr>
      </p:pic>
      <p:pic>
        <p:nvPicPr>
          <p:cNvPr id="9" name="Picture 8" descr="A diagram of a number of bags&#10;&#10;Description automatically generated">
            <a:extLst>
              <a:ext uri="{FF2B5EF4-FFF2-40B4-BE49-F238E27FC236}">
                <a16:creationId xmlns:a16="http://schemas.microsoft.com/office/drawing/2014/main" id="{0F0ECFC5-6804-4317-B1A9-94062B889EB6}"/>
              </a:ext>
            </a:extLst>
          </p:cNvPr>
          <p:cNvPicPr>
            <a:picLocks noChangeAspect="1"/>
          </p:cNvPicPr>
          <p:nvPr/>
        </p:nvPicPr>
        <p:blipFill>
          <a:blip r:embed="rId5"/>
          <a:stretch>
            <a:fillRect/>
          </a:stretch>
        </p:blipFill>
        <p:spPr>
          <a:xfrm>
            <a:off x="5809409" y="1227095"/>
            <a:ext cx="3006308" cy="1893974"/>
          </a:xfrm>
          <a:prstGeom prst="rect">
            <a:avLst/>
          </a:prstGeom>
        </p:spPr>
      </p:pic>
      <p:sp>
        <p:nvSpPr>
          <p:cNvPr id="10" name="Content Placeholder 2">
            <a:extLst>
              <a:ext uri="{FF2B5EF4-FFF2-40B4-BE49-F238E27FC236}">
                <a16:creationId xmlns:a16="http://schemas.microsoft.com/office/drawing/2014/main" id="{27A72081-EB38-E724-661D-F6D016C68823}"/>
              </a:ext>
            </a:extLst>
          </p:cNvPr>
          <p:cNvSpPr txBox="1">
            <a:spLocks/>
          </p:cNvSpPr>
          <p:nvPr/>
        </p:nvSpPr>
        <p:spPr>
          <a:xfrm>
            <a:off x="379974" y="4532456"/>
            <a:ext cx="4091115" cy="1286751"/>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100" b="1" dirty="0"/>
          </a:p>
          <a:p>
            <a:pPr marL="0" indent="0">
              <a:buNone/>
            </a:pPr>
            <a:r>
              <a:rPr lang="en-GB" sz="1100" b="1" dirty="0"/>
              <a:t>Interpretation</a:t>
            </a:r>
            <a:r>
              <a:rPr lang="en-GB" sz="1100" dirty="0"/>
              <a:t>:  </a:t>
            </a:r>
          </a:p>
          <a:p>
            <a:pPr marL="0" indent="0">
              <a:lnSpc>
                <a:spcPct val="115000"/>
              </a:lnSpc>
              <a:spcAft>
                <a:spcPts val="800"/>
              </a:spcAft>
              <a:buNone/>
            </a:pPr>
            <a:r>
              <a:rPr lang="en-NG" sz="1100" b="1" kern="100" dirty="0">
                <a:effectLst/>
                <a:latin typeface="Aptos" panose="020B0004020202020204" pitchFamily="34" charset="0"/>
                <a:ea typeface="Aptos" panose="020B0004020202020204" pitchFamily="34" charset="0"/>
                <a:cs typeface="Times New Roman" panose="02020603050405020304" pitchFamily="18" charset="0"/>
              </a:rPr>
              <a:t>1. Logistic Regression Model Metrics (Confusion Matrix and Classification Report)</a:t>
            </a:r>
            <a:endParaRPr lang="en-NG"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NG" sz="11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NG" sz="1100" kern="100" dirty="0">
                <a:effectLst/>
                <a:latin typeface="Aptos" panose="020B0004020202020204" pitchFamily="34" charset="0"/>
                <a:ea typeface="Aptos" panose="020B0004020202020204" pitchFamily="34" charset="0"/>
                <a:cs typeface="Times New Roman" panose="02020603050405020304" pitchFamily="18" charset="0"/>
              </a:rPr>
              <a:t>: The model achieved 52.2% accuracy, which is slightly above random chance (50%), indicating weak predictive power.</a:t>
            </a:r>
          </a:p>
          <a:p>
            <a:pPr marL="342900" lvl="0" indent="-342900">
              <a:lnSpc>
                <a:spcPct val="115000"/>
              </a:lnSpc>
              <a:spcAft>
                <a:spcPts val="800"/>
              </a:spcAft>
              <a:buSzPts val="1000"/>
              <a:buFont typeface="Symbol" pitchFamily="2" charset="2"/>
              <a:buChar char=""/>
              <a:tabLst>
                <a:tab pos="457200" algn="l"/>
              </a:tabLst>
            </a:pPr>
            <a:r>
              <a:rPr lang="en-NG" sz="1100" b="1" kern="100" dirty="0">
                <a:effectLst/>
                <a:latin typeface="Aptos" panose="020B0004020202020204" pitchFamily="34" charset="0"/>
                <a:ea typeface="Aptos" panose="020B0004020202020204" pitchFamily="34" charset="0"/>
                <a:cs typeface="Times New Roman" panose="02020603050405020304" pitchFamily="18" charset="0"/>
              </a:rPr>
              <a:t>Confusion Matrix</a:t>
            </a:r>
            <a:r>
              <a:rPr lang="en-NG" sz="1100" kern="100" dirty="0">
                <a:effectLst/>
                <a:latin typeface="Aptos" panose="020B0004020202020204" pitchFamily="34" charset="0"/>
                <a:ea typeface="Aptos" panose="020B0004020202020204" pitchFamily="34" charset="0"/>
                <a:cs typeface="Times New Roman" panose="02020603050405020304" pitchFamily="18" charset="0"/>
              </a:rPr>
              <a:t>: The model only correctly predicted the "0" class (customers not likely to purchase or engage in the predicted action), missing all instances of the "1" class. This could indicate a class imbalance issue or insufficient predictive features for the target.</a:t>
            </a:r>
          </a:p>
          <a:p>
            <a:pPr marL="342900" lvl="0" indent="-342900">
              <a:lnSpc>
                <a:spcPct val="115000"/>
              </a:lnSpc>
              <a:spcAft>
                <a:spcPts val="800"/>
              </a:spcAft>
              <a:buSzPts val="1000"/>
              <a:buFont typeface="Symbol" pitchFamily="2" charset="2"/>
              <a:buChar char=""/>
              <a:tabLst>
                <a:tab pos="457200" algn="l"/>
              </a:tabLst>
            </a:pPr>
            <a:r>
              <a:rPr lang="en-NG" sz="1100" b="1" kern="100" dirty="0">
                <a:effectLst/>
                <a:latin typeface="Aptos" panose="020B0004020202020204" pitchFamily="34" charset="0"/>
                <a:ea typeface="Aptos" panose="020B0004020202020204" pitchFamily="34" charset="0"/>
                <a:cs typeface="Times New Roman" panose="02020603050405020304" pitchFamily="18" charset="0"/>
              </a:rPr>
              <a:t>ROC AUC Score</a:t>
            </a:r>
            <a:r>
              <a:rPr lang="en-NG" sz="1100" kern="100" dirty="0">
                <a:effectLst/>
                <a:latin typeface="Aptos" panose="020B0004020202020204" pitchFamily="34" charset="0"/>
                <a:ea typeface="Aptos" panose="020B0004020202020204" pitchFamily="34" charset="0"/>
                <a:cs typeface="Times New Roman" panose="02020603050405020304" pitchFamily="18" charset="0"/>
              </a:rPr>
              <a:t>: 0.498, which is close to 0.5, suggesting the model performs similarly to random guessing. </a:t>
            </a:r>
            <a:endParaRPr lang="en-GB" sz="1100" dirty="0"/>
          </a:p>
        </p:txBody>
      </p:sp>
      <p:sp>
        <p:nvSpPr>
          <p:cNvPr id="12" name="TextBox 11">
            <a:extLst>
              <a:ext uri="{FF2B5EF4-FFF2-40B4-BE49-F238E27FC236}">
                <a16:creationId xmlns:a16="http://schemas.microsoft.com/office/drawing/2014/main" id="{CD81AC64-AA63-4908-728A-E00C39EBCCAC}"/>
              </a:ext>
            </a:extLst>
          </p:cNvPr>
          <p:cNvSpPr txBox="1"/>
          <p:nvPr/>
        </p:nvSpPr>
        <p:spPr>
          <a:xfrm>
            <a:off x="4556231" y="3866721"/>
            <a:ext cx="4572000" cy="2308324"/>
          </a:xfrm>
          <a:prstGeom prst="rect">
            <a:avLst/>
          </a:prstGeom>
          <a:noFill/>
        </p:spPr>
        <p:txBody>
          <a:bodyPr wrap="square">
            <a:spAutoFit/>
          </a:bodyPr>
          <a:lstStyle/>
          <a:p>
            <a:r>
              <a:rPr lang="en-GB" dirty="0">
                <a:latin typeface="Aptos" panose="020B0004020202020204" pitchFamily="34" charset="0"/>
              </a:rPr>
              <a:t>- This model does not effectively predict customer engagement, more refined features or balanced data are needed.</a:t>
            </a:r>
          </a:p>
          <a:p>
            <a:r>
              <a:rPr lang="en-GB" dirty="0">
                <a:latin typeface="Aptos" panose="020B0004020202020204" pitchFamily="34" charset="0"/>
              </a:rPr>
              <a:t>- </a:t>
            </a:r>
            <a:r>
              <a:rPr lang="en-GB" i="1" dirty="0">
                <a:solidFill>
                  <a:srgbClr val="FF0000"/>
                </a:solidFill>
                <a:latin typeface="Aptos" panose="020B0004020202020204" pitchFamily="34" charset="0"/>
              </a:rPr>
              <a:t>The segmentation provides clear customer types for targeted strategies. High-loyalty customers can be rewarded, while low-loyalty customers may benefit from targeted promotions</a:t>
            </a:r>
            <a:r>
              <a:rPr lang="en-GB" dirty="0">
                <a:latin typeface="Aptos" panose="020B0004020202020204" pitchFamily="34" charset="0"/>
              </a:rPr>
              <a:t>.</a:t>
            </a:r>
          </a:p>
        </p:txBody>
      </p:sp>
      <p:sp>
        <p:nvSpPr>
          <p:cNvPr id="13" name="Oval 12">
            <a:extLst>
              <a:ext uri="{FF2B5EF4-FFF2-40B4-BE49-F238E27FC236}">
                <a16:creationId xmlns:a16="http://schemas.microsoft.com/office/drawing/2014/main" id="{8610A30C-3366-397E-EC50-5D4367B95F8E}"/>
              </a:ext>
            </a:extLst>
          </p:cNvPr>
          <p:cNvSpPr/>
          <p:nvPr/>
        </p:nvSpPr>
        <p:spPr>
          <a:xfrm>
            <a:off x="7006680" y="2174082"/>
            <a:ext cx="541421" cy="360947"/>
          </a:xfrm>
          <a:prstGeom prst="ellipse">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8" name="Oval 17">
            <a:extLst>
              <a:ext uri="{FF2B5EF4-FFF2-40B4-BE49-F238E27FC236}">
                <a16:creationId xmlns:a16="http://schemas.microsoft.com/office/drawing/2014/main" id="{25B125D8-83A1-CC62-D650-352553BFB81A}"/>
              </a:ext>
            </a:extLst>
          </p:cNvPr>
          <p:cNvSpPr/>
          <p:nvPr/>
        </p:nvSpPr>
        <p:spPr>
          <a:xfrm>
            <a:off x="7067739" y="1637902"/>
            <a:ext cx="541421" cy="360947"/>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1476464864"/>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0" nodeType="clickEffect">
                                  <p:stCondLst>
                                    <p:cond delay="0"/>
                                  </p:stCondLst>
                                  <p:childTnLst>
                                    <p:animRot by="21600000">
                                      <p:cBhvr>
                                        <p:cTn id="18" dur="2000" fill="hold"/>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 grpId="1" animBg="1"/>
      <p:bldP spid="18" grpId="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7BD5E-8D97-3F8C-EC5D-168B5B50009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B3D6301-1727-D16C-2FEC-FBE9D20DB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173BA-6360-1DF5-BA71-441F8C9C4151}"/>
              </a:ext>
            </a:extLst>
          </p:cNvPr>
          <p:cNvSpPr>
            <a:spLocks noGrp="1"/>
          </p:cNvSpPr>
          <p:nvPr>
            <p:ph type="title"/>
          </p:nvPr>
        </p:nvSpPr>
        <p:spPr>
          <a:xfrm>
            <a:off x="480885" y="328616"/>
            <a:ext cx="8182230" cy="1065836"/>
          </a:xfrm>
        </p:spPr>
        <p:txBody>
          <a:bodyPr vert="horz" lIns="91440" tIns="45720" rIns="91440" bIns="45720" rtlCol="0" anchor="ctr">
            <a:normAutofit/>
          </a:bodyPr>
          <a:lstStyle/>
          <a:p>
            <a:pPr defTabSz="914400">
              <a:lnSpc>
                <a:spcPct val="90000"/>
              </a:lnSpc>
            </a:pPr>
            <a:r>
              <a:rPr lang="en-US" sz="5700" dirty="0"/>
              <a:t>Predictive Modeling (2)</a:t>
            </a:r>
          </a:p>
        </p:txBody>
      </p:sp>
      <p:sp>
        <p:nvSpPr>
          <p:cNvPr id="16" name="sketch line">
            <a:extLst>
              <a:ext uri="{FF2B5EF4-FFF2-40B4-BE49-F238E27FC236}">
                <a16:creationId xmlns:a16="http://schemas.microsoft.com/office/drawing/2014/main" id="{499A8993-E1F1-0008-EC7E-C7CA33498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2032" y="1800088"/>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E4A5F23-D2C0-C889-C8B6-68553D2FFBA7}"/>
              </a:ext>
            </a:extLst>
          </p:cNvPr>
          <p:cNvSpPr>
            <a:spLocks noGrp="1"/>
          </p:cNvSpPr>
          <p:nvPr>
            <p:ph idx="1"/>
          </p:nvPr>
        </p:nvSpPr>
        <p:spPr>
          <a:xfrm>
            <a:off x="586883" y="1972133"/>
            <a:ext cx="8229600" cy="4525963"/>
          </a:xfrm>
        </p:spPr>
        <p:txBody>
          <a:bodyPr>
            <a:normAutofit/>
          </a:bodyPr>
          <a:lstStyle/>
          <a:p>
            <a:pPr marL="0" indent="0">
              <a:buNone/>
            </a:pPr>
            <a:r>
              <a:rPr lang="en-GB" sz="1800" i="1" dirty="0">
                <a:solidFill>
                  <a:srgbClr val="FF0000"/>
                </a:solidFill>
                <a:latin typeface="Bangla MN" pitchFamily="2" charset="0"/>
                <a:cs typeface="Bangla MN" pitchFamily="2" charset="0"/>
              </a:rPr>
              <a:t>Seasonal fluctuations significantly impact seat occupancy rates and revenue, indicating potential for dynamic pricing and targeted promotions.</a:t>
            </a:r>
            <a:endParaRPr lang="en-GB" sz="1800" b="1" i="1" dirty="0">
              <a:solidFill>
                <a:srgbClr val="FF0000"/>
              </a:solidFill>
              <a:latin typeface="Bangla MN" pitchFamily="2" charset="0"/>
              <a:cs typeface="Bangla MN" pitchFamily="2" charset="0"/>
            </a:endParaRPr>
          </a:p>
          <a:p>
            <a:pPr marL="0" indent="0">
              <a:buNone/>
            </a:pPr>
            <a:r>
              <a:rPr lang="en-GB" sz="2400" b="1" dirty="0"/>
              <a:t>Metrics</a:t>
            </a:r>
            <a:r>
              <a:rPr lang="en-GB" sz="2400" dirty="0"/>
              <a:t>:</a:t>
            </a:r>
          </a:p>
          <a:p>
            <a:pPr marL="457200" indent="-457200">
              <a:buAutoNum type="arabicPeriod"/>
            </a:pPr>
            <a:r>
              <a:rPr lang="en-GB" sz="2400" b="1" dirty="0"/>
              <a:t>Occupancy Rate</a:t>
            </a:r>
            <a:r>
              <a:rPr lang="en-GB" sz="2400" dirty="0"/>
              <a:t>: </a:t>
            </a:r>
          </a:p>
          <a:p>
            <a:pPr marL="0" indent="0">
              <a:buNone/>
            </a:pPr>
            <a:r>
              <a:rPr lang="en-GB" sz="2400" dirty="0"/>
              <a:t>Occupancy Rate =     </a:t>
            </a:r>
            <a:r>
              <a:rPr lang="en-GB" sz="2000" dirty="0"/>
              <a:t>Total Seats − Available Seats</a:t>
            </a:r>
          </a:p>
          <a:p>
            <a:pPr marL="0" indent="0">
              <a:buNone/>
            </a:pPr>
            <a:endParaRPr lang="en-GB" sz="2400" b="1" dirty="0"/>
          </a:p>
          <a:p>
            <a:pPr marL="0" indent="0">
              <a:buNone/>
            </a:pPr>
            <a:r>
              <a:rPr lang="en-GB" sz="2400" b="1" dirty="0"/>
              <a:t>2. Average Revenue per Seat Mile (PRASM)</a:t>
            </a:r>
            <a:r>
              <a:rPr lang="en-GB" sz="2400" dirty="0"/>
              <a:t>: Use PRASM data to track seasonal revenue changes.</a:t>
            </a:r>
          </a:p>
          <a:p>
            <a:pPr>
              <a:buFont typeface="Arial" panose="020B0604020202020204" pitchFamily="34" charset="0"/>
              <a:buChar char="•"/>
            </a:pPr>
            <a:r>
              <a:rPr lang="en-GB" sz="1400" b="1" dirty="0"/>
              <a:t>Delta Loyalty Customer Dataset</a:t>
            </a:r>
            <a:r>
              <a:rPr lang="en-GB" sz="1400" dirty="0"/>
              <a:t>: For </a:t>
            </a:r>
            <a:r>
              <a:rPr lang="en-GB" sz="1400" i="1" dirty="0"/>
              <a:t>Flight Date</a:t>
            </a:r>
            <a:r>
              <a:rPr lang="en-GB" sz="1400" dirty="0"/>
              <a:t>, </a:t>
            </a:r>
            <a:r>
              <a:rPr lang="en-GB" sz="1400" i="1" dirty="0"/>
              <a:t>Price</a:t>
            </a:r>
            <a:r>
              <a:rPr lang="en-GB" sz="1400" dirty="0"/>
              <a:t>, and </a:t>
            </a:r>
            <a:r>
              <a:rPr lang="en-GB" sz="1400" i="1" dirty="0"/>
              <a:t>Available Seats</a:t>
            </a:r>
            <a:r>
              <a:rPr lang="en-GB" sz="1400" dirty="0"/>
              <a:t> to </a:t>
            </a:r>
            <a:r>
              <a:rPr lang="en-GB" sz="1400" dirty="0" err="1"/>
              <a:t>analyze</a:t>
            </a:r>
            <a:r>
              <a:rPr lang="en-GB" sz="1400" dirty="0"/>
              <a:t> seasonal occupancy and pricing trends.</a:t>
            </a:r>
          </a:p>
          <a:p>
            <a:pPr>
              <a:buFont typeface="Arial" panose="020B0604020202020204" pitchFamily="34" charset="0"/>
              <a:buChar char="•"/>
            </a:pPr>
            <a:r>
              <a:rPr lang="en-GB" sz="1400" b="1" dirty="0"/>
              <a:t>PRASM Data</a:t>
            </a:r>
            <a:r>
              <a:rPr lang="en-GB" sz="1400" dirty="0"/>
              <a:t>: To assess revenue trends by season, providing insights into revenue per seat mile over time.</a:t>
            </a:r>
          </a:p>
          <a:p>
            <a:pPr marL="0" indent="0">
              <a:buNone/>
            </a:pPr>
            <a:endParaRPr lang="en-GB" sz="2400" dirty="0"/>
          </a:p>
          <a:p>
            <a:endParaRPr lang="en-NG" sz="2400" dirty="0"/>
          </a:p>
        </p:txBody>
      </p:sp>
      <p:cxnSp>
        <p:nvCxnSpPr>
          <p:cNvPr id="8" name="Straight Connector 7">
            <a:extLst>
              <a:ext uri="{FF2B5EF4-FFF2-40B4-BE49-F238E27FC236}">
                <a16:creationId xmlns:a16="http://schemas.microsoft.com/office/drawing/2014/main" id="{3A00607A-05D7-BFE8-9554-8A7B10549BAA}"/>
              </a:ext>
            </a:extLst>
          </p:cNvPr>
          <p:cNvCxnSpPr/>
          <p:nvPr/>
        </p:nvCxnSpPr>
        <p:spPr>
          <a:xfrm>
            <a:off x="2880420" y="4235115"/>
            <a:ext cx="3380874"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CB35FC1-FD9C-5CF0-3FD9-CEC327F31C30}"/>
              </a:ext>
            </a:extLst>
          </p:cNvPr>
          <p:cNvSpPr txBox="1"/>
          <p:nvPr/>
        </p:nvSpPr>
        <p:spPr>
          <a:xfrm>
            <a:off x="3686535" y="4230402"/>
            <a:ext cx="2370222" cy="369332"/>
          </a:xfrm>
          <a:prstGeom prst="rect">
            <a:avLst/>
          </a:prstGeom>
          <a:noFill/>
        </p:spPr>
        <p:txBody>
          <a:bodyPr wrap="square" rtlCol="0">
            <a:spAutoFit/>
          </a:bodyPr>
          <a:lstStyle/>
          <a:p>
            <a:pPr marL="0" indent="0">
              <a:buNone/>
            </a:pPr>
            <a:r>
              <a:rPr lang="en-GB" sz="1800" dirty="0"/>
              <a:t>Total Seats</a:t>
            </a:r>
            <a:endParaRPr lang="en-NG" dirty="0"/>
          </a:p>
        </p:txBody>
      </p:sp>
    </p:spTree>
    <p:extLst>
      <p:ext uri="{BB962C8B-B14F-4D97-AF65-F5344CB8AC3E}">
        <p14:creationId xmlns:p14="http://schemas.microsoft.com/office/powerpoint/2010/main" val="1065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2D185-519A-4F18-31EA-70DC05BE33A0}"/>
              </a:ext>
            </a:extLst>
          </p:cNvPr>
          <p:cNvSpPr>
            <a:spLocks noGrp="1"/>
          </p:cNvSpPr>
          <p:nvPr>
            <p:ph type="title"/>
          </p:nvPr>
        </p:nvSpPr>
        <p:spPr>
          <a:xfrm>
            <a:off x="751262" y="170412"/>
            <a:ext cx="5986421" cy="1056809"/>
          </a:xfrm>
        </p:spPr>
        <p:txBody>
          <a:bodyPr vert="horz" lIns="91440" tIns="45720" rIns="91440" bIns="45720" rtlCol="0" anchor="b">
            <a:normAutofit fontScale="90000"/>
          </a:bodyPr>
          <a:lstStyle/>
          <a:p>
            <a:pPr defTabSz="914400">
              <a:lnSpc>
                <a:spcPct val="90000"/>
              </a:lnSpc>
            </a:pPr>
            <a:r>
              <a:rPr lang="en-US" sz="2800" kern="1200" dirty="0">
                <a:solidFill>
                  <a:schemeClr val="tx1"/>
                </a:solidFill>
                <a:latin typeface="Arial" panose="020B0604020202020204" pitchFamily="34" charset="0"/>
                <a:cs typeface="Arial" panose="020B0604020202020204" pitchFamily="34" charset="0"/>
              </a:rPr>
              <a:t>Descriptive Analysis for PRASM (</a:t>
            </a:r>
            <a:r>
              <a:rPr lang="en-GB" sz="2800" i="1" dirty="0"/>
              <a:t>how well Delta is monetizing its available seating capacity</a:t>
            </a:r>
            <a:r>
              <a:rPr lang="en-US" sz="2800" kern="1200" dirty="0">
                <a:solidFill>
                  <a:schemeClr val="tx1"/>
                </a:solidFill>
                <a:latin typeface="Arial" panose="020B0604020202020204" pitchFamily="34" charset="0"/>
                <a:cs typeface="Arial" panose="020B0604020202020204" pitchFamily="34" charset="0"/>
              </a:rPr>
              <a:t>)</a:t>
            </a:r>
          </a:p>
        </p:txBody>
      </p:sp>
      <p:pic>
        <p:nvPicPr>
          <p:cNvPr id="5" name="Content Placeholder 4" descr="A graph with blue lines and numbers&#10;&#10;Description automatically generated">
            <a:extLst>
              <a:ext uri="{FF2B5EF4-FFF2-40B4-BE49-F238E27FC236}">
                <a16:creationId xmlns:a16="http://schemas.microsoft.com/office/drawing/2014/main" id="{2EFF10D4-D2B9-8BC1-8438-882A01FFC005}"/>
              </a:ext>
            </a:extLst>
          </p:cNvPr>
          <p:cNvPicPr>
            <a:picLocks noGrp="1" noChangeAspect="1"/>
          </p:cNvPicPr>
          <p:nvPr>
            <p:ph idx="1"/>
          </p:nvPr>
        </p:nvPicPr>
        <p:blipFill>
          <a:blip r:embed="rId2"/>
          <a:srcRect l="22570" r="15616" b="-2"/>
          <a:stretch/>
        </p:blipFill>
        <p:spPr>
          <a:xfrm>
            <a:off x="149056" y="1483821"/>
            <a:ext cx="4352493" cy="3890357"/>
          </a:xfrm>
          <a:prstGeom prst="rect">
            <a:avLst/>
          </a:prstGeom>
        </p:spPr>
      </p:pic>
      <p:pic>
        <p:nvPicPr>
          <p:cNvPr id="7" name="Picture 6" descr="A graph with colorful lines&#10;&#10;Description automatically generated">
            <a:extLst>
              <a:ext uri="{FF2B5EF4-FFF2-40B4-BE49-F238E27FC236}">
                <a16:creationId xmlns:a16="http://schemas.microsoft.com/office/drawing/2014/main" id="{DC70C582-64C1-5ADB-D1ED-3E3CD6009609}"/>
              </a:ext>
            </a:extLst>
          </p:cNvPr>
          <p:cNvPicPr>
            <a:picLocks noChangeAspect="1"/>
          </p:cNvPicPr>
          <p:nvPr/>
        </p:nvPicPr>
        <p:blipFill>
          <a:blip r:embed="rId3"/>
          <a:srcRect r="32035" b="2"/>
          <a:stretch/>
        </p:blipFill>
        <p:spPr>
          <a:xfrm>
            <a:off x="4642452" y="1483820"/>
            <a:ext cx="4352492" cy="3890357"/>
          </a:xfrm>
          <a:prstGeom prst="rect">
            <a:avLst/>
          </a:prstGeom>
        </p:spPr>
      </p:pic>
      <p:sp>
        <p:nvSpPr>
          <p:cNvPr id="9" name="TextBox 8">
            <a:extLst>
              <a:ext uri="{FF2B5EF4-FFF2-40B4-BE49-F238E27FC236}">
                <a16:creationId xmlns:a16="http://schemas.microsoft.com/office/drawing/2014/main" id="{D279AB68-BB9D-FFD7-EC31-D7BD321CF55A}"/>
              </a:ext>
            </a:extLst>
          </p:cNvPr>
          <p:cNvSpPr txBox="1"/>
          <p:nvPr/>
        </p:nvSpPr>
        <p:spPr>
          <a:xfrm>
            <a:off x="149056" y="5243721"/>
            <a:ext cx="4686300" cy="1384995"/>
          </a:xfrm>
          <a:prstGeom prst="rect">
            <a:avLst/>
          </a:prstGeom>
          <a:noFill/>
        </p:spPr>
        <p:txBody>
          <a:bodyPr wrap="square">
            <a:spAutoFit/>
          </a:bodyPr>
          <a:lstStyle/>
          <a:p>
            <a:r>
              <a:rPr lang="en-GB" sz="1400" b="1" dirty="0"/>
              <a:t>Revenue Peaks and Dips</a:t>
            </a:r>
            <a:r>
              <a:rPr lang="en-GB" sz="1400" dirty="0"/>
              <a:t>: Notable increases and decreases may correspond to external factors (e.g., economic recessions, fuel price changes, or competitive pressures).</a:t>
            </a:r>
            <a:r>
              <a:rPr lang="en-GB" sz="1400" b="1" dirty="0"/>
              <a:t>Stability and Growth Patterns</a:t>
            </a:r>
            <a:r>
              <a:rPr lang="en-GB" sz="1400" dirty="0"/>
              <a:t>: Periods of relative stability or growth could indicate successful revenue management or increased demand.</a:t>
            </a:r>
            <a:endParaRPr lang="en-NG" sz="1400" dirty="0"/>
          </a:p>
        </p:txBody>
      </p:sp>
    </p:spTree>
    <p:extLst>
      <p:ext uri="{BB962C8B-B14F-4D97-AF65-F5344CB8AC3E}">
        <p14:creationId xmlns:p14="http://schemas.microsoft.com/office/powerpoint/2010/main" val="156518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B4ED-6F8A-5AEC-420C-B846C7898914}"/>
              </a:ext>
            </a:extLst>
          </p:cNvPr>
          <p:cNvSpPr>
            <a:spLocks noGrp="1"/>
          </p:cNvSpPr>
          <p:nvPr>
            <p:ph type="title"/>
          </p:nvPr>
        </p:nvSpPr>
        <p:spPr>
          <a:xfrm>
            <a:off x="457200" y="274638"/>
            <a:ext cx="5835316" cy="651794"/>
          </a:xfrm>
        </p:spPr>
        <p:txBody>
          <a:bodyPr>
            <a:normAutofit fontScale="90000"/>
          </a:bodyPr>
          <a:lstStyle/>
          <a:p>
            <a:r>
              <a:rPr lang="en-NG" dirty="0"/>
              <a:t>Modeling Seasonal Trends</a:t>
            </a:r>
          </a:p>
        </p:txBody>
      </p:sp>
      <p:pic>
        <p:nvPicPr>
          <p:cNvPr id="4" name="Content Placeholder 7" descr="A screenshot of a computer&#10;&#10;Description automatically generated">
            <a:extLst>
              <a:ext uri="{FF2B5EF4-FFF2-40B4-BE49-F238E27FC236}">
                <a16:creationId xmlns:a16="http://schemas.microsoft.com/office/drawing/2014/main" id="{22136F8E-A4A6-06F3-7388-0F10B885DB67}"/>
              </a:ext>
            </a:extLst>
          </p:cNvPr>
          <p:cNvPicPr>
            <a:picLocks noGrp="1" noChangeAspect="1"/>
          </p:cNvPicPr>
          <p:nvPr>
            <p:ph idx="1"/>
          </p:nvPr>
        </p:nvPicPr>
        <p:blipFill>
          <a:blip r:embed="rId2"/>
          <a:stretch>
            <a:fillRect/>
          </a:stretch>
        </p:blipFill>
        <p:spPr>
          <a:xfrm>
            <a:off x="588152" y="1166018"/>
            <a:ext cx="5704364" cy="4525963"/>
          </a:xfrm>
          <a:prstGeom prst="rect">
            <a:avLst/>
          </a:prstGeom>
        </p:spPr>
      </p:pic>
      <p:sp>
        <p:nvSpPr>
          <p:cNvPr id="6" name="Oval 5">
            <a:extLst>
              <a:ext uri="{FF2B5EF4-FFF2-40B4-BE49-F238E27FC236}">
                <a16:creationId xmlns:a16="http://schemas.microsoft.com/office/drawing/2014/main" id="{26F7C773-862C-1DF9-B968-0A050BC7EC98}"/>
              </a:ext>
            </a:extLst>
          </p:cNvPr>
          <p:cNvSpPr/>
          <p:nvPr/>
        </p:nvSpPr>
        <p:spPr>
          <a:xfrm>
            <a:off x="457201" y="4090737"/>
            <a:ext cx="3272588" cy="222584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25118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9D6E4-78AE-190F-DE28-36C7F5D2D1FD}"/>
              </a:ext>
            </a:extLst>
          </p:cNvPr>
          <p:cNvSpPr>
            <a:spLocks noGrp="1"/>
          </p:cNvSpPr>
          <p:nvPr>
            <p:ph type="title"/>
          </p:nvPr>
        </p:nvSpPr>
        <p:spPr>
          <a:xfrm>
            <a:off x="479160" y="457200"/>
            <a:ext cx="8182230" cy="1368614"/>
          </a:xfrm>
        </p:spPr>
        <p:txBody>
          <a:bodyPr vert="horz" lIns="91440" tIns="45720" rIns="91440" bIns="45720" rtlCol="0" anchor="ctr">
            <a:normAutofit/>
          </a:bodyPr>
          <a:lstStyle/>
          <a:p>
            <a:pPr defTabSz="914400">
              <a:lnSpc>
                <a:spcPct val="90000"/>
              </a:lnSpc>
            </a:pPr>
            <a:r>
              <a:rPr lang="en-US" sz="4000" dirty="0"/>
              <a:t>Relationship between Ticket Price and Seat availability and Occupancy rate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850683"/>
            <a:ext cx="2468880" cy="18288"/>
          </a:xfrm>
          <a:custGeom>
            <a:avLst/>
            <a:gdLst>
              <a:gd name="connsiteX0" fmla="*/ 0 w 2468880"/>
              <a:gd name="connsiteY0" fmla="*/ 0 h 18288"/>
              <a:gd name="connsiteX1" fmla="*/ 592531 w 2468880"/>
              <a:gd name="connsiteY1" fmla="*/ 0 h 18288"/>
              <a:gd name="connsiteX2" fmla="*/ 1160374 w 2468880"/>
              <a:gd name="connsiteY2" fmla="*/ 0 h 18288"/>
              <a:gd name="connsiteX3" fmla="*/ 1728216 w 2468880"/>
              <a:gd name="connsiteY3" fmla="*/ 0 h 18288"/>
              <a:gd name="connsiteX4" fmla="*/ 2468880 w 2468880"/>
              <a:gd name="connsiteY4" fmla="*/ 0 h 18288"/>
              <a:gd name="connsiteX5" fmla="*/ 2468880 w 2468880"/>
              <a:gd name="connsiteY5" fmla="*/ 18288 h 18288"/>
              <a:gd name="connsiteX6" fmla="*/ 1802282 w 2468880"/>
              <a:gd name="connsiteY6" fmla="*/ 18288 h 18288"/>
              <a:gd name="connsiteX7" fmla="*/ 1209751 w 2468880"/>
              <a:gd name="connsiteY7" fmla="*/ 18288 h 18288"/>
              <a:gd name="connsiteX8" fmla="*/ 641909 w 2468880"/>
              <a:gd name="connsiteY8" fmla="*/ 18288 h 18288"/>
              <a:gd name="connsiteX9" fmla="*/ 0 w 2468880"/>
              <a:gd name="connsiteY9" fmla="*/ 18288 h 18288"/>
              <a:gd name="connsiteX10" fmla="*/ 0 w 246888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8288"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302" y="4771"/>
                  <a:pt x="2469633" y="12323"/>
                  <a:pt x="2468880" y="18288"/>
                </a:cubicBezTo>
                <a:cubicBezTo>
                  <a:pt x="2229297" y="-14659"/>
                  <a:pt x="2066775" y="30253"/>
                  <a:pt x="1802282" y="18288"/>
                </a:cubicBezTo>
                <a:cubicBezTo>
                  <a:pt x="1537789" y="6323"/>
                  <a:pt x="1379930" y="22266"/>
                  <a:pt x="1209751" y="18288"/>
                </a:cubicBezTo>
                <a:cubicBezTo>
                  <a:pt x="1039572" y="14310"/>
                  <a:pt x="837025" y="12850"/>
                  <a:pt x="641909" y="18288"/>
                </a:cubicBezTo>
                <a:cubicBezTo>
                  <a:pt x="446793" y="23726"/>
                  <a:pt x="170561" y="18472"/>
                  <a:pt x="0" y="18288"/>
                </a:cubicBezTo>
                <a:cubicBezTo>
                  <a:pt x="841" y="12879"/>
                  <a:pt x="-726" y="3977"/>
                  <a:pt x="0" y="0"/>
                </a:cubicBezTo>
                <a:close/>
              </a:path>
              <a:path w="2468880" h="18288"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8266" y="8857"/>
                  <a:pt x="2469384" y="13619"/>
                  <a:pt x="2468880" y="18288"/>
                </a:cubicBezTo>
                <a:cubicBezTo>
                  <a:pt x="2271330" y="36599"/>
                  <a:pt x="2001027" y="31554"/>
                  <a:pt x="1876349" y="18288"/>
                </a:cubicBezTo>
                <a:cubicBezTo>
                  <a:pt x="1751671" y="5022"/>
                  <a:pt x="1364652" y="15063"/>
                  <a:pt x="1209751" y="18288"/>
                </a:cubicBezTo>
                <a:cubicBezTo>
                  <a:pt x="1054850" y="21513"/>
                  <a:pt x="748438" y="20074"/>
                  <a:pt x="617220" y="18288"/>
                </a:cubicBezTo>
                <a:cubicBezTo>
                  <a:pt x="486002" y="16502"/>
                  <a:pt x="237432" y="27200"/>
                  <a:pt x="0" y="18288"/>
                </a:cubicBezTo>
                <a:cubicBezTo>
                  <a:pt x="-487" y="10816"/>
                  <a:pt x="-839" y="605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dots and a red line&#10;&#10;Description automatically generated">
            <a:extLst>
              <a:ext uri="{FF2B5EF4-FFF2-40B4-BE49-F238E27FC236}">
                <a16:creationId xmlns:a16="http://schemas.microsoft.com/office/drawing/2014/main" id="{C4F67E93-D8D3-AF2B-7ACC-6ED03D5528A7}"/>
              </a:ext>
            </a:extLst>
          </p:cNvPr>
          <p:cNvPicPr>
            <a:picLocks noGrp="1" noChangeAspect="1"/>
          </p:cNvPicPr>
          <p:nvPr>
            <p:ph idx="1"/>
          </p:nvPr>
        </p:nvPicPr>
        <p:blipFill>
          <a:blip r:embed="rId3"/>
          <a:stretch>
            <a:fillRect/>
          </a:stretch>
        </p:blipFill>
        <p:spPr>
          <a:xfrm>
            <a:off x="143777" y="1732030"/>
            <a:ext cx="4628830" cy="3638560"/>
          </a:xfrm>
          <a:prstGeom prst="rect">
            <a:avLst/>
          </a:prstGeom>
        </p:spPr>
      </p:pic>
      <p:pic>
        <p:nvPicPr>
          <p:cNvPr id="7" name="Picture 6" descr="A graph with purple dots&#10;&#10;Description automatically generated">
            <a:extLst>
              <a:ext uri="{FF2B5EF4-FFF2-40B4-BE49-F238E27FC236}">
                <a16:creationId xmlns:a16="http://schemas.microsoft.com/office/drawing/2014/main" id="{DFF0574D-4A6E-6702-5E51-B36A3B0098AB}"/>
              </a:ext>
            </a:extLst>
          </p:cNvPr>
          <p:cNvPicPr>
            <a:picLocks noChangeAspect="1"/>
          </p:cNvPicPr>
          <p:nvPr/>
        </p:nvPicPr>
        <p:blipFill>
          <a:blip r:embed="rId4"/>
          <a:stretch>
            <a:fillRect/>
          </a:stretch>
        </p:blipFill>
        <p:spPr>
          <a:xfrm>
            <a:off x="4512883" y="1828687"/>
            <a:ext cx="4628831" cy="3217037"/>
          </a:xfrm>
          <a:prstGeom prst="rect">
            <a:avLst/>
          </a:prstGeom>
        </p:spPr>
      </p:pic>
      <p:sp>
        <p:nvSpPr>
          <p:cNvPr id="8" name="Oval 7">
            <a:extLst>
              <a:ext uri="{FF2B5EF4-FFF2-40B4-BE49-F238E27FC236}">
                <a16:creationId xmlns:a16="http://schemas.microsoft.com/office/drawing/2014/main" id="{F05F3C5E-E972-B6A5-736B-7D37CFBCDD68}"/>
              </a:ext>
            </a:extLst>
          </p:cNvPr>
          <p:cNvSpPr/>
          <p:nvPr/>
        </p:nvSpPr>
        <p:spPr>
          <a:xfrm>
            <a:off x="661737" y="3717759"/>
            <a:ext cx="3851146" cy="114299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9" name="Oval 8">
            <a:extLst>
              <a:ext uri="{FF2B5EF4-FFF2-40B4-BE49-F238E27FC236}">
                <a16:creationId xmlns:a16="http://schemas.microsoft.com/office/drawing/2014/main" id="{CDB51E9B-2E0D-FD5E-72D2-A9441FDF7B6D}"/>
              </a:ext>
            </a:extLst>
          </p:cNvPr>
          <p:cNvSpPr/>
          <p:nvPr/>
        </p:nvSpPr>
        <p:spPr>
          <a:xfrm>
            <a:off x="4983571" y="1807694"/>
            <a:ext cx="3855902" cy="10317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0" name="Right Arrow 9">
            <a:extLst>
              <a:ext uri="{FF2B5EF4-FFF2-40B4-BE49-F238E27FC236}">
                <a16:creationId xmlns:a16="http://schemas.microsoft.com/office/drawing/2014/main" id="{9D63C796-1C22-2A4D-1079-CAA593CC1476}"/>
              </a:ext>
            </a:extLst>
          </p:cNvPr>
          <p:cNvSpPr/>
          <p:nvPr/>
        </p:nvSpPr>
        <p:spPr>
          <a:xfrm>
            <a:off x="3140242" y="2298815"/>
            <a:ext cx="1632365" cy="288758"/>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3" name="TextBox 12">
            <a:extLst>
              <a:ext uri="{FF2B5EF4-FFF2-40B4-BE49-F238E27FC236}">
                <a16:creationId xmlns:a16="http://schemas.microsoft.com/office/drawing/2014/main" id="{3CFE2E05-8FDA-0047-069C-FDF16FE1017F}"/>
              </a:ext>
            </a:extLst>
          </p:cNvPr>
          <p:cNvSpPr txBox="1"/>
          <p:nvPr/>
        </p:nvSpPr>
        <p:spPr>
          <a:xfrm>
            <a:off x="1205244" y="5304559"/>
            <a:ext cx="7134726" cy="1569660"/>
          </a:xfrm>
          <a:prstGeom prst="rect">
            <a:avLst/>
          </a:prstGeom>
          <a:noFill/>
        </p:spPr>
        <p:txBody>
          <a:bodyPr wrap="square">
            <a:spAutoFit/>
          </a:bodyPr>
          <a:lstStyle/>
          <a:p>
            <a:r>
              <a:rPr lang="en-GB" sz="1600" b="1" dirty="0"/>
              <a:t>Observations</a:t>
            </a:r>
            <a:r>
              <a:rPr lang="en-GB" sz="1600" dirty="0"/>
              <a:t>:</a:t>
            </a:r>
          </a:p>
          <a:p>
            <a:r>
              <a:rPr lang="en-GB" sz="1600" dirty="0"/>
              <a:t>Each dot represents a flight with its ticket price on the x-axis and the occupancy rate on the vertical axis</a:t>
            </a:r>
          </a:p>
          <a:p>
            <a:pPr>
              <a:buFont typeface="Arial" panose="020B0604020202020204" pitchFamily="34" charset="0"/>
              <a:buChar char="•"/>
            </a:pPr>
            <a:r>
              <a:rPr lang="en-GB" sz="1600" dirty="0"/>
              <a:t>There is a weak trend showing that as prices increase slightly, the occupancy rate tends to drop a bit. However, the effect is minimal, meaning price alone doesn’t strongly affect how full flights are in the Fall season.</a:t>
            </a:r>
          </a:p>
        </p:txBody>
      </p:sp>
      <p:sp>
        <p:nvSpPr>
          <p:cNvPr id="15" name="Oval 14">
            <a:extLst>
              <a:ext uri="{FF2B5EF4-FFF2-40B4-BE49-F238E27FC236}">
                <a16:creationId xmlns:a16="http://schemas.microsoft.com/office/drawing/2014/main" id="{223B0F22-8E0A-897E-6F3C-3B6F2C6E0E75}"/>
              </a:ext>
            </a:extLst>
          </p:cNvPr>
          <p:cNvSpPr/>
          <p:nvPr/>
        </p:nvSpPr>
        <p:spPr>
          <a:xfrm>
            <a:off x="5475613" y="3279994"/>
            <a:ext cx="330827" cy="369344"/>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7" name="Oval 16">
            <a:extLst>
              <a:ext uri="{FF2B5EF4-FFF2-40B4-BE49-F238E27FC236}">
                <a16:creationId xmlns:a16="http://schemas.microsoft.com/office/drawing/2014/main" id="{9642CF09-144F-C131-7CFB-141E972B7D42}"/>
              </a:ext>
            </a:extLst>
          </p:cNvPr>
          <p:cNvSpPr/>
          <p:nvPr/>
        </p:nvSpPr>
        <p:spPr>
          <a:xfrm>
            <a:off x="4092794" y="2976117"/>
            <a:ext cx="330827" cy="369344"/>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8" name="Oval 17">
            <a:extLst>
              <a:ext uri="{FF2B5EF4-FFF2-40B4-BE49-F238E27FC236}">
                <a16:creationId xmlns:a16="http://schemas.microsoft.com/office/drawing/2014/main" id="{5798EF36-7389-3248-73B6-7795E73F1E3E}"/>
              </a:ext>
            </a:extLst>
          </p:cNvPr>
          <p:cNvSpPr/>
          <p:nvPr/>
        </p:nvSpPr>
        <p:spPr>
          <a:xfrm>
            <a:off x="3467136" y="2001539"/>
            <a:ext cx="330827" cy="369344"/>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9" name="Oval 18">
            <a:extLst>
              <a:ext uri="{FF2B5EF4-FFF2-40B4-BE49-F238E27FC236}">
                <a16:creationId xmlns:a16="http://schemas.microsoft.com/office/drawing/2014/main" id="{D235DA8C-5797-B718-D86B-E9599AAC60D0}"/>
              </a:ext>
            </a:extLst>
          </p:cNvPr>
          <p:cNvSpPr/>
          <p:nvPr/>
        </p:nvSpPr>
        <p:spPr>
          <a:xfrm>
            <a:off x="6891346" y="3468490"/>
            <a:ext cx="330827" cy="369344"/>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20" name="Oval 19">
            <a:extLst>
              <a:ext uri="{FF2B5EF4-FFF2-40B4-BE49-F238E27FC236}">
                <a16:creationId xmlns:a16="http://schemas.microsoft.com/office/drawing/2014/main" id="{5C93A03C-1A6B-75AB-9BD3-E8B6E92C4091}"/>
              </a:ext>
            </a:extLst>
          </p:cNvPr>
          <p:cNvSpPr/>
          <p:nvPr/>
        </p:nvSpPr>
        <p:spPr>
          <a:xfrm>
            <a:off x="8283020" y="2802721"/>
            <a:ext cx="330827" cy="369344"/>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7234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mph" presetSubtype="0" fill="hold" grpId="1" nodeType="clickEffect">
                                  <p:stCondLst>
                                    <p:cond delay="0"/>
                                  </p:stCondLst>
                                  <p:childTnLst>
                                    <p:anim calcmode="discrete" valueType="str">
                                      <p:cBhvr>
                                        <p:cTn id="2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35" presetClass="emph" presetSubtype="0" fill="hold" grpId="1" nodeType="clickEffect">
                                  <p:stCondLst>
                                    <p:cond delay="0"/>
                                  </p:stCondLst>
                                  <p:childTnLst>
                                    <p:anim calcmode="discrete" valueType="str">
                                      <p:cBhvr>
                                        <p:cTn id="31"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fill="hold" grpId="1" nodeType="clickEffect">
                                  <p:stCondLst>
                                    <p:cond delay="0"/>
                                  </p:stCondLst>
                                  <p:childTnLst>
                                    <p:anim calcmode="discrete" valueType="str">
                                      <p:cBhvr>
                                        <p:cTn id="35"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fill="hold" grpId="1" nodeType="clickEffect">
                                  <p:stCondLst>
                                    <p:cond delay="0"/>
                                  </p:stCondLst>
                                  <p:childTnLst>
                                    <p:anim calcmode="discrete" valueType="str">
                                      <p:cBhvr>
                                        <p:cTn id="39"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fill="hold" grpId="1" nodeType="clickEffect">
                                  <p:stCondLst>
                                    <p:cond delay="0"/>
                                  </p:stCondLst>
                                  <p:childTnLst>
                                    <p:anim calcmode="discrete" valueType="str">
                                      <p:cBhvr>
                                        <p:cTn id="43"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5" grpId="1" animBg="1"/>
      <p:bldP spid="17" grpId="1" animBg="1"/>
      <p:bldP spid="18" grpId="1" animBg="1"/>
      <p:bldP spid="19" grpId="1"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71204-1429-F4FF-3884-7ED69156B8B0}"/>
              </a:ext>
            </a:extLst>
          </p:cNvPr>
          <p:cNvSpPr>
            <a:spLocks noGrp="1"/>
          </p:cNvSpPr>
          <p:nvPr>
            <p:ph type="title"/>
          </p:nvPr>
        </p:nvSpPr>
        <p:spPr>
          <a:xfrm>
            <a:off x="596646" y="386930"/>
            <a:ext cx="4208175" cy="781699"/>
          </a:xfrm>
        </p:spPr>
        <p:txBody>
          <a:bodyPr vert="horz" lIns="91440" tIns="45720" rIns="91440" bIns="45720" rtlCol="0" anchor="b">
            <a:normAutofit/>
          </a:bodyPr>
          <a:lstStyle/>
          <a:p>
            <a:pPr algn="l" defTabSz="914400">
              <a:lnSpc>
                <a:spcPct val="90000"/>
              </a:lnSpc>
            </a:pPr>
            <a:r>
              <a:rPr lang="en-US" sz="3200" dirty="0">
                <a:latin typeface="Arial" panose="020B0604020202020204" pitchFamily="34" charset="0"/>
                <a:cs typeface="Arial" panose="020B0604020202020204" pitchFamily="34" charset="0"/>
              </a:rPr>
              <a:t>Model Evaluation</a:t>
            </a:r>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5EC9002A-C1D4-5A4D-B22A-6CECF6E9E4D2}"/>
              </a:ext>
            </a:extLst>
          </p:cNvPr>
          <p:cNvPicPr>
            <a:picLocks noGrp="1" noChangeAspect="1"/>
          </p:cNvPicPr>
          <p:nvPr>
            <p:ph idx="1"/>
          </p:nvPr>
        </p:nvPicPr>
        <p:blipFill>
          <a:blip r:embed="rId2"/>
          <a:srcRect l="2179" r="53883" b="1"/>
          <a:stretch/>
        </p:blipFill>
        <p:spPr>
          <a:xfrm>
            <a:off x="335635" y="1479147"/>
            <a:ext cx="3862708" cy="3714244"/>
          </a:xfrm>
          <a:prstGeom prst="rect">
            <a:avLst/>
          </a:prstGeom>
        </p:spPr>
      </p:pic>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F63AB4-5AC0-E5C1-2BEA-0A4FB372C360}"/>
              </a:ext>
            </a:extLst>
          </p:cNvPr>
          <p:cNvSpPr txBox="1"/>
          <p:nvPr/>
        </p:nvSpPr>
        <p:spPr>
          <a:xfrm>
            <a:off x="4571999" y="1479147"/>
            <a:ext cx="3928427" cy="3513958"/>
          </a:xfrm>
          <a:prstGeom prst="rect">
            <a:avLst/>
          </a:prstGeom>
          <a:solidFill>
            <a:schemeClr val="bg1"/>
          </a:solidFill>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300" dirty="0"/>
              <a:t>The linear regression model for predicting seat availability based on ticket price within the Fall season yields the following insights:</a:t>
            </a:r>
          </a:p>
          <a:p>
            <a:pPr indent="-228600" defTabSz="914400">
              <a:lnSpc>
                <a:spcPct val="90000"/>
              </a:lnSpc>
              <a:spcAft>
                <a:spcPts val="600"/>
              </a:spcAft>
              <a:buFont typeface="Arial" panose="020B0604020202020204" pitchFamily="34" charset="0"/>
              <a:buChar char="•"/>
            </a:pPr>
            <a:r>
              <a:rPr lang="en-US" sz="1300" b="1" dirty="0"/>
              <a:t>Mean Squared Error (MSE)</a:t>
            </a:r>
            <a:r>
              <a:rPr lang="en-US" sz="1300" dirty="0"/>
              <a:t>: 6708.87, indicating the average squared difference between predicted and actual values.</a:t>
            </a:r>
          </a:p>
          <a:p>
            <a:pPr indent="-228600" defTabSz="914400">
              <a:lnSpc>
                <a:spcPct val="90000"/>
              </a:lnSpc>
              <a:spcAft>
                <a:spcPts val="600"/>
              </a:spcAft>
              <a:buFont typeface="Arial" panose="020B0604020202020204" pitchFamily="34" charset="0"/>
              <a:buChar char="•"/>
            </a:pPr>
            <a:r>
              <a:rPr lang="en-US" sz="1300" b="1" dirty="0"/>
              <a:t>R-squared (R²)</a:t>
            </a:r>
            <a:r>
              <a:rPr lang="en-US" sz="1300" dirty="0"/>
              <a:t>: 0.029, suggesting that price alone explains only about 2.9% of the variation in available seats. This low value implies that other factors likely impact seat availability beyond ticket price alone.</a:t>
            </a:r>
          </a:p>
          <a:p>
            <a:pPr indent="-228600" defTabSz="914400">
              <a:lnSpc>
                <a:spcPct val="90000"/>
              </a:lnSpc>
              <a:spcAft>
                <a:spcPts val="600"/>
              </a:spcAft>
              <a:buFont typeface="Arial" panose="020B0604020202020204" pitchFamily="34" charset="0"/>
              <a:buChar char="•"/>
            </a:pPr>
            <a:r>
              <a:rPr lang="en-US" sz="1300" b="1" dirty="0"/>
              <a:t>Model Coefficient</a:t>
            </a:r>
            <a:r>
              <a:rPr lang="en-US" sz="1300" dirty="0"/>
              <a:t>: 0.04290.04290.0429, meaning that for every one-unit increase in price, seat availability slightly increases (though this effect is minimal).</a:t>
            </a:r>
          </a:p>
          <a:p>
            <a:pPr indent="-228600" defTabSz="914400">
              <a:lnSpc>
                <a:spcPct val="90000"/>
              </a:lnSpc>
              <a:spcAft>
                <a:spcPts val="600"/>
              </a:spcAft>
              <a:buFont typeface="Arial" panose="020B0604020202020204" pitchFamily="34" charset="0"/>
              <a:buChar char="•"/>
            </a:pPr>
            <a:r>
              <a:rPr lang="en-US" sz="1300" b="1" dirty="0"/>
              <a:t>Intercept</a:t>
            </a:r>
            <a:r>
              <a:rPr lang="en-US" sz="1300" dirty="0"/>
              <a:t>: 97.7197.7197.71, indicating the base level of seat availability when the ticket price is zero.</a:t>
            </a:r>
          </a:p>
        </p:txBody>
      </p:sp>
      <p:sp>
        <p:nvSpPr>
          <p:cNvPr id="8" name="Up Arrow 7">
            <a:extLst>
              <a:ext uri="{FF2B5EF4-FFF2-40B4-BE49-F238E27FC236}">
                <a16:creationId xmlns:a16="http://schemas.microsoft.com/office/drawing/2014/main" id="{A7970E10-2D0B-04DB-2F41-98D6E589273A}"/>
              </a:ext>
            </a:extLst>
          </p:cNvPr>
          <p:cNvSpPr/>
          <p:nvPr/>
        </p:nvSpPr>
        <p:spPr>
          <a:xfrm rot="9727287">
            <a:off x="903141" y="2046252"/>
            <a:ext cx="529389" cy="1382345"/>
          </a:xfrm>
          <a:prstGeom prst="upArrow">
            <a:avLst>
              <a:gd name="adj1" fmla="val 38461"/>
              <a:gd name="adj2" fmla="val 69677"/>
            </a:avLst>
          </a:prstGeom>
          <a:gradFill>
            <a:gsLst>
              <a:gs pos="0">
                <a:srgbClr val="FF000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9" name="Oval 8">
            <a:extLst>
              <a:ext uri="{FF2B5EF4-FFF2-40B4-BE49-F238E27FC236}">
                <a16:creationId xmlns:a16="http://schemas.microsoft.com/office/drawing/2014/main" id="{53569A29-7A27-C564-D2B2-2675ECF18D7D}"/>
              </a:ext>
            </a:extLst>
          </p:cNvPr>
          <p:cNvSpPr/>
          <p:nvPr/>
        </p:nvSpPr>
        <p:spPr>
          <a:xfrm>
            <a:off x="643574" y="3300242"/>
            <a:ext cx="2020519" cy="5293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
        <p:nvSpPr>
          <p:cNvPr id="10" name="Oval 9">
            <a:extLst>
              <a:ext uri="{FF2B5EF4-FFF2-40B4-BE49-F238E27FC236}">
                <a16:creationId xmlns:a16="http://schemas.microsoft.com/office/drawing/2014/main" id="{C0CC3AAC-AA85-090F-C42E-64CE22ED0447}"/>
              </a:ext>
            </a:extLst>
          </p:cNvPr>
          <p:cNvSpPr/>
          <p:nvPr/>
        </p:nvSpPr>
        <p:spPr>
          <a:xfrm>
            <a:off x="1280556" y="3939081"/>
            <a:ext cx="2020519" cy="529390"/>
          </a:xfrm>
          <a:prstGeom prst="ellipse">
            <a:avLst/>
          </a:prstGeom>
          <a:noFill/>
          <a:ln w="2222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7884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grpId="1" nodeType="clickEffect">
                                  <p:stCondLst>
                                    <p:cond delay="0"/>
                                  </p:stCondLst>
                                  <p:childTnLst>
                                    <p:animRot by="21600000">
                                      <p:cBhvr>
                                        <p:cTn id="13" dur="2000" fill="hold"/>
                                        <p:tgtEl>
                                          <p:spTgt spid="8"/>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1"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1"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19BEC-3A34-DDA4-842F-E127F1F576F3}"/>
              </a:ext>
            </a:extLst>
          </p:cNvPr>
          <p:cNvSpPr>
            <a:spLocks noGrp="1"/>
          </p:cNvSpPr>
          <p:nvPr>
            <p:ph type="title"/>
          </p:nvPr>
        </p:nvSpPr>
        <p:spPr>
          <a:xfrm>
            <a:off x="429369" y="238539"/>
            <a:ext cx="8263890" cy="1434415"/>
          </a:xfrm>
        </p:spPr>
        <p:txBody>
          <a:bodyPr anchor="b">
            <a:normAutofit/>
          </a:bodyPr>
          <a:lstStyle/>
          <a:p>
            <a:r>
              <a:rPr lang="en-NG" sz="4700" b="1">
                <a:latin typeface="Arial" panose="020B0604020202020204" pitchFamily="34" charset="0"/>
                <a:cs typeface="Arial" panose="020B0604020202020204" pitchFamily="34" charset="0"/>
              </a:rPr>
              <a:t>Understanding the Model</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3248AD-915C-2E60-AEA3-BF73AE2DDD9D}"/>
              </a:ext>
            </a:extLst>
          </p:cNvPr>
          <p:cNvSpPr>
            <a:spLocks noGrp="1"/>
          </p:cNvSpPr>
          <p:nvPr>
            <p:ph idx="1"/>
          </p:nvPr>
        </p:nvSpPr>
        <p:spPr>
          <a:xfrm>
            <a:off x="429369" y="2071316"/>
            <a:ext cx="5035164" cy="4119172"/>
          </a:xfrm>
        </p:spPr>
        <p:txBody>
          <a:bodyPr anchor="t">
            <a:normAutofit fontScale="85000" lnSpcReduction="20000"/>
          </a:bodyPr>
          <a:lstStyle/>
          <a:p>
            <a:r>
              <a:rPr lang="en-GB" sz="1900" dirty="0"/>
              <a:t>The model shows a weak relationship between ticket price and seat availability for </a:t>
            </a:r>
            <a:r>
              <a:rPr lang="en-GB" sz="1900" b="1" i="1" dirty="0"/>
              <a:t>Fall</a:t>
            </a:r>
            <a:r>
              <a:rPr lang="en-GB" sz="1900" dirty="0"/>
              <a:t>, suggesting that seasonal demand patterns are not strongly driven by ticket prices alone.</a:t>
            </a:r>
            <a:endParaRPr lang="en-GB" sz="2000" b="1" dirty="0"/>
          </a:p>
          <a:p>
            <a:r>
              <a:rPr lang="en-GB" sz="2000" b="1" dirty="0"/>
              <a:t>Spread of Points</a:t>
            </a:r>
            <a:r>
              <a:rPr lang="en-GB" sz="2000" dirty="0"/>
              <a:t>: the points are widely scattered, which shows that price alone doesn’t strongly impact occupancy rate, as other factors likely play a role.</a:t>
            </a:r>
          </a:p>
          <a:p>
            <a:pPr marL="0" indent="0">
              <a:buNone/>
            </a:pPr>
            <a:r>
              <a:rPr lang="en-GB" sz="2000" b="1" dirty="0"/>
              <a:t>Understanding Covariance (Conceptual)</a:t>
            </a:r>
          </a:p>
          <a:p>
            <a:r>
              <a:rPr lang="en-GB" sz="2000" b="1" dirty="0"/>
              <a:t>Near Zero Covariance</a:t>
            </a:r>
            <a:r>
              <a:rPr lang="en-GB" sz="2000" dirty="0"/>
              <a:t>: there was minimal relationship, reinforcing that price changes alone don’t predict occupancy rates effectively.</a:t>
            </a:r>
          </a:p>
          <a:p>
            <a:endParaRPr lang="en-GB" sz="1900" dirty="0"/>
          </a:p>
          <a:p>
            <a:r>
              <a:rPr lang="en-GB" sz="1900" dirty="0"/>
              <a:t>To improve insights, additional features (such as </a:t>
            </a:r>
            <a:r>
              <a:rPr lang="en-GB" sz="1900" i="1" dirty="0">
                <a:solidFill>
                  <a:srgbClr val="FF0000"/>
                </a:solidFill>
              </a:rPr>
              <a:t>route popularity</a:t>
            </a:r>
            <a:r>
              <a:rPr lang="en-GB" sz="1900" dirty="0"/>
              <a:t>, customer loyalty engagement, or multi-season data) would enhance our understanding of occupancy and revenue trends.</a:t>
            </a:r>
            <a:endParaRPr lang="en-NG" sz="1900" dirty="0"/>
          </a:p>
        </p:txBody>
      </p:sp>
      <p:pic>
        <p:nvPicPr>
          <p:cNvPr id="5" name="Picture 4" descr="A person in a red dress walking on a runway&#10;&#10;Description automatically generated">
            <a:extLst>
              <a:ext uri="{FF2B5EF4-FFF2-40B4-BE49-F238E27FC236}">
                <a16:creationId xmlns:a16="http://schemas.microsoft.com/office/drawing/2014/main" id="{9F89EA20-21F5-63C8-E7A6-8C40FCA52090}"/>
              </a:ext>
            </a:extLst>
          </p:cNvPr>
          <p:cNvPicPr>
            <a:picLocks noChangeAspect="1"/>
          </p:cNvPicPr>
          <p:nvPr/>
        </p:nvPicPr>
        <p:blipFill>
          <a:blip r:embed="rId2">
            <a:extLst>
              <a:ext uri="{837473B0-CC2E-450A-ABE3-18F120FF3D39}">
                <a1611:picAttrSrcUrl xmlns:a1611="http://schemas.microsoft.com/office/drawing/2016/11/main" r:id="rId3"/>
              </a:ext>
            </a:extLst>
          </a:blip>
          <a:srcRect l="30959" r="20879" b="2"/>
          <a:stretch/>
        </p:blipFill>
        <p:spPr>
          <a:xfrm>
            <a:off x="5582653" y="1852700"/>
            <a:ext cx="3129888" cy="4337788"/>
          </a:xfrm>
          <a:prstGeom prst="rect">
            <a:avLst/>
          </a:prstGeom>
        </p:spPr>
      </p:pic>
    </p:spTree>
    <p:extLst>
      <p:ext uri="{BB962C8B-B14F-4D97-AF65-F5344CB8AC3E}">
        <p14:creationId xmlns:p14="http://schemas.microsoft.com/office/powerpoint/2010/main" val="46531842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081562"/>
          </a:xfrm>
        </p:spPr>
        <p:txBody>
          <a:bodyPr anchor="ctr">
            <a:normAutofit/>
          </a:bodyPr>
          <a:lstStyle/>
          <a:p>
            <a:r>
              <a:rPr lang="en-GB" sz="2400" b="1" dirty="0">
                <a:latin typeface="Bangla MN" pitchFamily="2" charset="0"/>
                <a:cs typeface="Bangla MN" pitchFamily="2" charset="0"/>
              </a:rPr>
              <a:t>Recommendations for Delta Airlines</a:t>
            </a:r>
          </a:p>
        </p:txBody>
      </p:sp>
      <p:sp>
        <p:nvSpPr>
          <p:cNvPr id="3" name="Content Placeholder 2"/>
          <p:cNvSpPr>
            <a:spLocks noGrp="1"/>
          </p:cNvSpPr>
          <p:nvPr>
            <p:ph idx="1"/>
          </p:nvPr>
        </p:nvSpPr>
        <p:spPr>
          <a:xfrm>
            <a:off x="335941" y="2033337"/>
            <a:ext cx="3900119" cy="3501189"/>
          </a:xfrm>
        </p:spPr>
        <p:txBody>
          <a:bodyPr anchor="ctr">
            <a:normAutofit/>
          </a:bodyPr>
          <a:lstStyle/>
          <a:p>
            <a:pPr marL="0" indent="0">
              <a:buNone/>
            </a:pPr>
            <a:r>
              <a:rPr lang="en-GB" sz="1700" dirty="0">
                <a:latin typeface="Arial" panose="020B0604020202020204" pitchFamily="34" charset="0"/>
                <a:cs typeface="Arial" panose="020B0604020202020204" pitchFamily="34" charset="0"/>
              </a:rPr>
              <a:t>1. Use insights to tailor loyalty </a:t>
            </a:r>
            <a:r>
              <a:rPr lang="en-GB" sz="1700" i="1" dirty="0">
                <a:solidFill>
                  <a:srgbClr val="FF0000"/>
                </a:solidFill>
                <a:latin typeface="Arial" panose="020B0604020202020204" pitchFamily="34" charset="0"/>
                <a:cs typeface="Arial" panose="020B0604020202020204" pitchFamily="34" charset="0"/>
              </a:rPr>
              <a:t>rewards</a:t>
            </a:r>
            <a:r>
              <a:rPr lang="en-GB" sz="1700" dirty="0">
                <a:latin typeface="Arial" panose="020B0604020202020204" pitchFamily="34" charset="0"/>
                <a:cs typeface="Arial" panose="020B0604020202020204" pitchFamily="34" charset="0"/>
              </a:rPr>
              <a:t> for high-value customers.</a:t>
            </a:r>
          </a:p>
          <a:p>
            <a:pPr marL="0" indent="0">
              <a:buNone/>
            </a:pPr>
            <a:r>
              <a:rPr lang="en-GB" sz="1700" dirty="0">
                <a:latin typeface="Arial" panose="020B0604020202020204" pitchFamily="34" charset="0"/>
                <a:cs typeface="Arial" panose="020B0604020202020204" pitchFamily="34" charset="0"/>
              </a:rPr>
              <a:t>2. Apply data-driven </a:t>
            </a:r>
            <a:r>
              <a:rPr lang="en-GB" sz="1700" i="1" dirty="0">
                <a:solidFill>
                  <a:srgbClr val="FF0000"/>
                </a:solidFill>
                <a:latin typeface="Arial" panose="020B0604020202020204" pitchFamily="34" charset="0"/>
                <a:cs typeface="Arial" panose="020B0604020202020204" pitchFamily="34" charset="0"/>
              </a:rPr>
              <a:t>promotions</a:t>
            </a:r>
            <a:r>
              <a:rPr lang="en-GB" sz="1700" dirty="0">
                <a:latin typeface="Arial" panose="020B0604020202020204" pitchFamily="34" charset="0"/>
                <a:cs typeface="Arial" panose="020B0604020202020204" pitchFamily="34" charset="0"/>
              </a:rPr>
              <a:t> to optimize low-demand periods and routes.</a:t>
            </a:r>
          </a:p>
          <a:p>
            <a:pPr marL="0" indent="0">
              <a:buNone/>
            </a:pPr>
            <a:r>
              <a:rPr lang="en-GB" sz="1700" dirty="0">
                <a:latin typeface="Arial" panose="020B0604020202020204" pitchFamily="34" charset="0"/>
                <a:cs typeface="Arial" panose="020B0604020202020204" pitchFamily="34" charset="0"/>
              </a:rPr>
              <a:t>3. Integrate additional data for </a:t>
            </a:r>
            <a:r>
              <a:rPr lang="en-GB" sz="1700" i="1" dirty="0">
                <a:solidFill>
                  <a:srgbClr val="FF0000"/>
                </a:solidFill>
                <a:latin typeface="Arial" panose="020B0604020202020204" pitchFamily="34" charset="0"/>
                <a:cs typeface="Arial" panose="020B0604020202020204" pitchFamily="34" charset="0"/>
              </a:rPr>
              <a:t>improved low-loyalty customer prediction</a:t>
            </a:r>
            <a:r>
              <a:rPr lang="en-GB" sz="1700" dirty="0">
                <a:latin typeface="Arial" panose="020B0604020202020204" pitchFamily="34" charset="0"/>
                <a:cs typeface="Arial" panose="020B0604020202020204" pitchFamily="34" charset="0"/>
              </a:rPr>
              <a:t>.</a:t>
            </a:r>
          </a:p>
        </p:txBody>
      </p:sp>
      <p:pic>
        <p:nvPicPr>
          <p:cNvPr id="5" name="Picture 4" descr="Back view of an aeroplane">
            <a:extLst>
              <a:ext uri="{FF2B5EF4-FFF2-40B4-BE49-F238E27FC236}">
                <a16:creationId xmlns:a16="http://schemas.microsoft.com/office/drawing/2014/main" id="{CE192130-38AF-7D42-4279-32B54670E601}"/>
              </a:ext>
            </a:extLst>
          </p:cNvPr>
          <p:cNvPicPr>
            <a:picLocks noChangeAspect="1"/>
          </p:cNvPicPr>
          <p:nvPr/>
        </p:nvPicPr>
        <p:blipFill>
          <a:blip r:embed="rId2"/>
          <a:srcRect l="21799" r="33651" b="-2"/>
          <a:stretch/>
        </p:blipFill>
        <p:spPr>
          <a:xfrm>
            <a:off x="4572000" y="1"/>
            <a:ext cx="4577118" cy="6858000"/>
          </a:xfrm>
          <a:prstGeom prst="rect">
            <a:avLst/>
          </a:prstGeom>
        </p:spPr>
      </p:pic>
      <p:pic>
        <p:nvPicPr>
          <p:cNvPr id="6" name="Picture 5" descr="A cartoon emoji with a thumbs up&#10;&#10;Description automatically generated">
            <a:extLst>
              <a:ext uri="{FF2B5EF4-FFF2-40B4-BE49-F238E27FC236}">
                <a16:creationId xmlns:a16="http://schemas.microsoft.com/office/drawing/2014/main" id="{7345F6AA-D78D-2FC3-5C08-BF036F3E6DA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14183" y="5071312"/>
            <a:ext cx="1706688" cy="1191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4">
            <a:extLst>
              <a:ext uri="{FF2B5EF4-FFF2-40B4-BE49-F238E27FC236}">
                <a16:creationId xmlns:a16="http://schemas.microsoft.com/office/drawing/2014/main" id="{F5A35AE5-46BD-8F07-9C24-67378F422609}"/>
              </a:ext>
            </a:extLst>
          </p:cNvPr>
          <p:cNvSpPr>
            <a:spLocks noGrp="1"/>
          </p:cNvSpPr>
          <p:nvPr>
            <p:ph idx="1"/>
          </p:nvPr>
        </p:nvSpPr>
        <p:spPr>
          <a:xfrm>
            <a:off x="512437" y="288758"/>
            <a:ext cx="7921975" cy="818971"/>
          </a:xfrm>
        </p:spPr>
        <p:txBody>
          <a:bodyPr>
            <a:normAutofit/>
          </a:bodyPr>
          <a:lstStyle/>
          <a:p>
            <a:pPr marL="0" indent="0">
              <a:buNone/>
            </a:pPr>
            <a:r>
              <a:rPr lang="en-NG" sz="2800" b="1" i="1" dirty="0">
                <a:solidFill>
                  <a:srgbClr val="FF0000"/>
                </a:solidFill>
                <a:latin typeface="Bangla MN" pitchFamily="2" charset="0"/>
                <a:cs typeface="Bangla MN" pitchFamily="2" charset="0"/>
              </a:rPr>
              <a:t>THANK YOU TO THE CLICKED TEAM</a:t>
            </a:r>
          </a:p>
        </p:txBody>
      </p:sp>
      <p:pic>
        <p:nvPicPr>
          <p:cNvPr id="15" name="Picture 14" descr="A group of carved pumpkins&#10;&#10;Description automatically generated">
            <a:extLst>
              <a:ext uri="{FF2B5EF4-FFF2-40B4-BE49-F238E27FC236}">
                <a16:creationId xmlns:a16="http://schemas.microsoft.com/office/drawing/2014/main" id="{E479D95F-6D04-7C83-5F6B-F8A715D74F6E}"/>
              </a:ext>
            </a:extLst>
          </p:cNvPr>
          <p:cNvPicPr>
            <a:picLocks noChangeAspect="1"/>
          </p:cNvPicPr>
          <p:nvPr/>
        </p:nvPicPr>
        <p:blipFill>
          <a:blip r:embed="rId2">
            <a:extLst>
              <a:ext uri="{837473B0-CC2E-450A-ABE3-18F120FF3D39}">
                <a1611:picAttrSrcUrl xmlns:a1611="http://schemas.microsoft.com/office/drawing/2016/11/main" r:id="rId3"/>
              </a:ext>
            </a:extLst>
          </a:blip>
          <a:srcRect l="4484" r="867"/>
          <a:stretch/>
        </p:blipFill>
        <p:spPr>
          <a:xfrm>
            <a:off x="877026" y="2827786"/>
            <a:ext cx="3315267" cy="2627022"/>
          </a:xfrm>
          <a:prstGeom prst="rect">
            <a:avLst/>
          </a:prstGeom>
        </p:spPr>
      </p:pic>
      <p:pic>
        <p:nvPicPr>
          <p:cNvPr id="18" name="Picture 17" descr="A rainbow colored paint splatter with black text&#10;&#10;Description automatically generated">
            <a:extLst>
              <a:ext uri="{FF2B5EF4-FFF2-40B4-BE49-F238E27FC236}">
                <a16:creationId xmlns:a16="http://schemas.microsoft.com/office/drawing/2014/main" id="{ECD132EE-7D34-8992-44EA-48C6959F2BDF}"/>
              </a:ext>
            </a:extLst>
          </p:cNvPr>
          <p:cNvPicPr>
            <a:picLocks noChangeAspect="1"/>
          </p:cNvPicPr>
          <p:nvPr/>
        </p:nvPicPr>
        <p:blipFill>
          <a:blip r:embed="rId4">
            <a:extLst>
              <a:ext uri="{837473B0-CC2E-450A-ABE3-18F120FF3D39}">
                <a1611:picAttrSrcUrl xmlns:a1611="http://schemas.microsoft.com/office/drawing/2016/11/main" r:id="rId5"/>
              </a:ext>
            </a:extLst>
          </a:blip>
          <a:srcRect t="1872" r="-3" b="-3"/>
          <a:stretch/>
        </p:blipFill>
        <p:spPr>
          <a:xfrm>
            <a:off x="4415589" y="2655879"/>
            <a:ext cx="3851385" cy="2834465"/>
          </a:xfrm>
          <a:prstGeom prst="rect">
            <a:avLst/>
          </a:prstGeom>
        </p:spPr>
      </p:pic>
      <p:pic>
        <p:nvPicPr>
          <p:cNvPr id="32" name="Picture 31" descr="A person with long blonde hair&#10;&#10;Description automatically generated">
            <a:extLst>
              <a:ext uri="{FF2B5EF4-FFF2-40B4-BE49-F238E27FC236}">
                <a16:creationId xmlns:a16="http://schemas.microsoft.com/office/drawing/2014/main" id="{85720396-BE19-7C04-4EAA-64C4C280C5EA}"/>
              </a:ext>
            </a:extLst>
          </p:cNvPr>
          <p:cNvPicPr>
            <a:picLocks noChangeAspect="1"/>
          </p:cNvPicPr>
          <p:nvPr/>
        </p:nvPicPr>
        <p:blipFill>
          <a:blip r:embed="rId6"/>
          <a:stretch>
            <a:fillRect/>
          </a:stretch>
        </p:blipFill>
        <p:spPr>
          <a:xfrm>
            <a:off x="1771426" y="867905"/>
            <a:ext cx="1727877" cy="1714917"/>
          </a:xfrm>
          <a:prstGeom prst="rect">
            <a:avLst/>
          </a:prstGeom>
        </p:spPr>
      </p:pic>
      <p:pic>
        <p:nvPicPr>
          <p:cNvPr id="38" name="Picture 37" descr="A person with curly hair wearing glasses&#10;&#10;Description automatically generated">
            <a:extLst>
              <a:ext uri="{FF2B5EF4-FFF2-40B4-BE49-F238E27FC236}">
                <a16:creationId xmlns:a16="http://schemas.microsoft.com/office/drawing/2014/main" id="{39E30E8A-6301-2594-52D7-B04F1757A6FE}"/>
              </a:ext>
            </a:extLst>
          </p:cNvPr>
          <p:cNvPicPr>
            <a:picLocks noChangeAspect="1"/>
          </p:cNvPicPr>
          <p:nvPr/>
        </p:nvPicPr>
        <p:blipFill>
          <a:blip r:embed="rId7"/>
          <a:stretch>
            <a:fillRect/>
          </a:stretch>
        </p:blipFill>
        <p:spPr>
          <a:xfrm>
            <a:off x="3385741" y="800361"/>
            <a:ext cx="1952242" cy="1782461"/>
          </a:xfrm>
          <a:prstGeom prst="rect">
            <a:avLst/>
          </a:prstGeom>
        </p:spPr>
      </p:pic>
      <p:pic>
        <p:nvPicPr>
          <p:cNvPr id="36" name="Picture 35" descr="A close-up of a person&#10;&#10;Description automatically generated">
            <a:extLst>
              <a:ext uri="{FF2B5EF4-FFF2-40B4-BE49-F238E27FC236}">
                <a16:creationId xmlns:a16="http://schemas.microsoft.com/office/drawing/2014/main" id="{C168F9D5-4A8B-3A25-8DDE-7CE920E64380}"/>
              </a:ext>
            </a:extLst>
          </p:cNvPr>
          <p:cNvPicPr>
            <a:picLocks noChangeAspect="1"/>
          </p:cNvPicPr>
          <p:nvPr/>
        </p:nvPicPr>
        <p:blipFill>
          <a:blip r:embed="rId8"/>
          <a:stretch>
            <a:fillRect/>
          </a:stretch>
        </p:blipFill>
        <p:spPr>
          <a:xfrm>
            <a:off x="5316813" y="805146"/>
            <a:ext cx="1804140" cy="1589138"/>
          </a:xfrm>
          <a:prstGeom prst="rect">
            <a:avLst/>
          </a:prstGeom>
        </p:spPr>
      </p:pic>
    </p:spTree>
    <p:extLst>
      <p:ext uri="{BB962C8B-B14F-4D97-AF65-F5344CB8AC3E}">
        <p14:creationId xmlns:p14="http://schemas.microsoft.com/office/powerpoint/2010/main" val="103614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arn(inVertic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BFDB-C58A-5020-1250-E0055D1F4A44}"/>
              </a:ext>
            </a:extLst>
          </p:cNvPr>
          <p:cNvSpPr>
            <a:spLocks noGrp="1"/>
          </p:cNvSpPr>
          <p:nvPr>
            <p:ph type="title"/>
          </p:nvPr>
        </p:nvSpPr>
        <p:spPr>
          <a:xfrm>
            <a:off x="457200" y="93202"/>
            <a:ext cx="3008313" cy="653382"/>
          </a:xfrm>
        </p:spPr>
        <p:txBody>
          <a:bodyPr>
            <a:normAutofit/>
          </a:bodyPr>
          <a:lstStyle/>
          <a:p>
            <a:r>
              <a:rPr lang="en-NG" sz="2800" dirty="0">
                <a:latin typeface="Bangla MN" pitchFamily="2" charset="0"/>
                <a:cs typeface="Bangla MN" pitchFamily="2" charset="0"/>
              </a:rPr>
              <a:t>OBJECTIVES:</a:t>
            </a:r>
          </a:p>
        </p:txBody>
      </p:sp>
      <p:sp>
        <p:nvSpPr>
          <p:cNvPr id="4" name="Text Placeholder 3">
            <a:extLst>
              <a:ext uri="{FF2B5EF4-FFF2-40B4-BE49-F238E27FC236}">
                <a16:creationId xmlns:a16="http://schemas.microsoft.com/office/drawing/2014/main" id="{BE9739C6-9545-8E7F-43F1-D56DCCA014EE}"/>
              </a:ext>
            </a:extLst>
          </p:cNvPr>
          <p:cNvSpPr>
            <a:spLocks noGrp="1"/>
          </p:cNvSpPr>
          <p:nvPr>
            <p:ph type="body" sz="half" idx="2"/>
          </p:nvPr>
        </p:nvSpPr>
        <p:spPr>
          <a:xfrm>
            <a:off x="457200" y="746584"/>
            <a:ext cx="3958389" cy="5100763"/>
          </a:xfrm>
        </p:spPr>
        <p:txBody>
          <a:bodyPr>
            <a:noAutofit/>
          </a:bodyPr>
          <a:lstStyle/>
          <a:p>
            <a:pPr marL="285750" indent="-285750">
              <a:lnSpc>
                <a:spcPct val="115000"/>
              </a:lnSpc>
              <a:spcAft>
                <a:spcPts val="800"/>
              </a:spcAft>
              <a:buFontTx/>
              <a:buChar char="-"/>
            </a:pPr>
            <a:r>
              <a:rPr lang="en-NG" sz="1800" kern="100" dirty="0">
                <a:effectLst/>
                <a:latin typeface="Arial" panose="020B0604020202020204" pitchFamily="34" charset="0"/>
                <a:ea typeface="Aptos" panose="020B0004020202020204" pitchFamily="34" charset="0"/>
                <a:cs typeface="Arial" panose="020B0604020202020204" pitchFamily="34" charset="0"/>
              </a:rPr>
              <a:t>Assimilate the data, and leverage AI and CRM solutions to gain comprehensive insights.</a:t>
            </a:r>
          </a:p>
          <a:p>
            <a:pPr marL="285750" indent="-285750">
              <a:lnSpc>
                <a:spcPct val="115000"/>
              </a:lnSpc>
              <a:spcAft>
                <a:spcPts val="800"/>
              </a:spcAft>
              <a:buFontTx/>
              <a:buChar char="-"/>
            </a:pPr>
            <a:r>
              <a:rPr lang="en-NG" sz="1800" kern="100" dirty="0">
                <a:effectLst/>
                <a:latin typeface="Arial" panose="020B0604020202020204" pitchFamily="34" charset="0"/>
                <a:ea typeface="Aptos" panose="020B0004020202020204" pitchFamily="34" charset="0"/>
                <a:cs typeface="Arial" panose="020B0604020202020204" pitchFamily="34" charset="0"/>
              </a:rPr>
              <a:t>Data cleaning, descriptive analysis, data modeling, and recommendation</a:t>
            </a:r>
          </a:p>
          <a:p>
            <a:pPr>
              <a:lnSpc>
                <a:spcPct val="115000"/>
              </a:lnSpc>
              <a:spcAft>
                <a:spcPts val="800"/>
              </a:spcAft>
            </a:pPr>
            <a:r>
              <a:rPr lang="en-NG" sz="1800" b="1" kern="100" dirty="0">
                <a:effectLst/>
                <a:latin typeface="Arial" panose="020B0604020202020204" pitchFamily="34" charset="0"/>
                <a:ea typeface="Aptos" panose="020B0004020202020204" pitchFamily="34" charset="0"/>
                <a:cs typeface="Arial" panose="020B0604020202020204" pitchFamily="34" charset="0"/>
              </a:rPr>
              <a:t>GOAL</a:t>
            </a:r>
            <a:r>
              <a:rPr lang="en-NG" sz="1800" kern="100" dirty="0">
                <a:effectLst/>
                <a:latin typeface="Arial" panose="020B0604020202020204" pitchFamily="34" charset="0"/>
                <a:ea typeface="Aptos" panose="020B0004020202020204" pitchFamily="34" charset="0"/>
                <a:cs typeface="Arial" panose="020B0604020202020204" pitchFamily="34" charset="0"/>
              </a:rPr>
              <a:t>: Develop a 5-year business strategy that addresses market dynamics and regulatory requirements and keeps their competitive edge in the industry.</a:t>
            </a:r>
          </a:p>
          <a:p>
            <a:pPr>
              <a:lnSpc>
                <a:spcPct val="115000"/>
              </a:lnSpc>
              <a:spcAft>
                <a:spcPts val="800"/>
              </a:spcAft>
            </a:pPr>
            <a:r>
              <a:rPr lang="en-NG" sz="1800" kern="100" dirty="0">
                <a:latin typeface="Arial" panose="020B0604020202020204" pitchFamily="34" charset="0"/>
                <a:ea typeface="Aptos" panose="020B0004020202020204" pitchFamily="34" charset="0"/>
                <a:cs typeface="Arial" panose="020B0604020202020204" pitchFamily="34" charset="0"/>
              </a:rPr>
              <a:t>- </a:t>
            </a:r>
            <a:r>
              <a:rPr lang="en-NG" sz="1800" kern="100" dirty="0">
                <a:solidFill>
                  <a:srgbClr val="C00000"/>
                </a:solidFill>
                <a:latin typeface="Arial" panose="020B0604020202020204" pitchFamily="34" charset="0"/>
                <a:ea typeface="Aptos" panose="020B0004020202020204" pitchFamily="34" charset="0"/>
                <a:cs typeface="Arial" panose="020B0604020202020204" pitchFamily="34" charset="0"/>
              </a:rPr>
              <a:t>Tools Used: Python, Google CoLab, GitHub</a:t>
            </a:r>
            <a:endParaRPr lang="en-NG" sz="1800" kern="100" dirty="0">
              <a:solidFill>
                <a:srgbClr val="C00000"/>
              </a:solidFill>
              <a:effectLst/>
              <a:latin typeface="Arial" panose="020B0604020202020204" pitchFamily="34" charset="0"/>
              <a:ea typeface="Aptos" panose="020B0004020202020204" pitchFamily="34" charset="0"/>
              <a:cs typeface="Arial" panose="020B0604020202020204" pitchFamily="34" charset="0"/>
            </a:endParaRPr>
          </a:p>
        </p:txBody>
      </p:sp>
      <p:pic>
        <p:nvPicPr>
          <p:cNvPr id="5" name="video for airline.mp4">
            <a:hlinkClick r:id="" action="ppaction://media"/>
            <a:extLst>
              <a:ext uri="{FF2B5EF4-FFF2-40B4-BE49-F238E27FC236}">
                <a16:creationId xmlns:a16="http://schemas.microsoft.com/office/drawing/2014/main" id="{18FF5A4F-150D-9F48-CDE6-26E46D0577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0" y="369302"/>
            <a:ext cx="4260701" cy="5478045"/>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56826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chemeClr val="accent2">
                <a:lumMod val="40000"/>
                <a:lumOff val="60000"/>
              </a:schemeClr>
            </a:gs>
            <a:gs pos="83000">
              <a:schemeClr val="accent2">
                <a:lumMod val="60000"/>
                <a:lumOff val="40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6" name="Content Placeholder 5" descr="A plane flying through a window&#10;&#10;Description automatically generated">
            <a:extLst>
              <a:ext uri="{FF2B5EF4-FFF2-40B4-BE49-F238E27FC236}">
                <a16:creationId xmlns:a16="http://schemas.microsoft.com/office/drawing/2014/main" id="{4C10A4E5-030A-2261-06F3-A66759D06E83}"/>
              </a:ext>
            </a:extLst>
          </p:cNvPr>
          <p:cNvPicPr>
            <a:picLocks noGrp="1" noChangeAspect="1"/>
          </p:cNvPicPr>
          <p:nvPr>
            <p:ph idx="1"/>
          </p:nvPr>
        </p:nvPicPr>
        <p:blipFill>
          <a:blip r:embed="rId2"/>
          <a:stretch>
            <a:fillRect/>
          </a:stretch>
        </p:blipFill>
        <p:spPr>
          <a:xfrm>
            <a:off x="0" y="0"/>
            <a:ext cx="9143999" cy="7349205"/>
          </a:xfrm>
        </p:spPr>
      </p:pic>
      <p:sp>
        <p:nvSpPr>
          <p:cNvPr id="9" name="Content Placeholder 2">
            <a:extLst>
              <a:ext uri="{FF2B5EF4-FFF2-40B4-BE49-F238E27FC236}">
                <a16:creationId xmlns:a16="http://schemas.microsoft.com/office/drawing/2014/main" id="{7A3F3894-4E98-C4DD-5EAE-220EF76B40B9}"/>
              </a:ext>
            </a:extLst>
          </p:cNvPr>
          <p:cNvSpPr txBox="1">
            <a:spLocks/>
          </p:cNvSpPr>
          <p:nvPr/>
        </p:nvSpPr>
        <p:spPr>
          <a:xfrm>
            <a:off x="366962" y="4281153"/>
            <a:ext cx="8410074" cy="257684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AutoNum type="arabicPeriod"/>
            </a:pPr>
            <a:r>
              <a:rPr lang="en-GB" dirty="0"/>
              <a:t>Cleaned and standardized Frequent Flier, Upcoming Flights, 3-Month Upcoming Flights</a:t>
            </a:r>
          </a:p>
          <a:p>
            <a:pPr marL="514350" indent="-514350">
              <a:buAutoNum type="arabicPeriod"/>
            </a:pPr>
            <a:r>
              <a:rPr lang="en-GB" dirty="0"/>
              <a:t>Converted date and time columns to a consistent format.</a:t>
            </a:r>
          </a:p>
          <a:p>
            <a:pPr marL="514350" indent="-514350">
              <a:buAutoNum type="arabicPeriod"/>
            </a:pPr>
            <a:r>
              <a:rPr lang="en-GB" dirty="0"/>
              <a:t>Encoded categorical data (e.g., Departure &amp; Arrival Cities).</a:t>
            </a:r>
          </a:p>
          <a:p>
            <a:pPr marL="514350" indent="-514350">
              <a:buAutoNum type="arabicPeriod"/>
            </a:pPr>
            <a:r>
              <a:rPr lang="en-GB" dirty="0"/>
              <a:t>Filled missing values and removed duplicates.</a:t>
            </a:r>
          </a:p>
        </p:txBody>
      </p:sp>
    </p:spTree>
    <p:extLst>
      <p:ext uri="{BB962C8B-B14F-4D97-AF65-F5344CB8AC3E}">
        <p14:creationId xmlns:p14="http://schemas.microsoft.com/office/powerpoint/2010/main" val="8251546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604285"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495E17-AA4C-A76E-4AF9-D0B3E1B6CA0F}"/>
              </a:ext>
            </a:extLst>
          </p:cNvPr>
          <p:cNvSpPr>
            <a:spLocks noGrp="1"/>
          </p:cNvSpPr>
          <p:nvPr>
            <p:ph type="title"/>
          </p:nvPr>
        </p:nvSpPr>
        <p:spPr>
          <a:xfrm>
            <a:off x="220404" y="244426"/>
            <a:ext cx="2967965" cy="1127173"/>
          </a:xfrm>
        </p:spPr>
        <p:txBody>
          <a:bodyPr>
            <a:normAutofit fontScale="90000"/>
          </a:bodyPr>
          <a:lstStyle/>
          <a:p>
            <a:r>
              <a:rPr lang="en-NG" b="1" dirty="0"/>
              <a:t>Correlation Matrices</a:t>
            </a:r>
          </a:p>
        </p:txBody>
      </p:sp>
      <p:sp>
        <p:nvSpPr>
          <p:cNvPr id="3" name="Content Placeholder 2">
            <a:extLst>
              <a:ext uri="{FF2B5EF4-FFF2-40B4-BE49-F238E27FC236}">
                <a16:creationId xmlns:a16="http://schemas.microsoft.com/office/drawing/2014/main" id="{BE29D8D1-00D7-74DE-E4DE-6FFFC20C702D}"/>
              </a:ext>
            </a:extLst>
          </p:cNvPr>
          <p:cNvSpPr>
            <a:spLocks noGrp="1"/>
          </p:cNvSpPr>
          <p:nvPr>
            <p:ph idx="1"/>
          </p:nvPr>
        </p:nvSpPr>
        <p:spPr>
          <a:xfrm>
            <a:off x="6202" y="1515157"/>
            <a:ext cx="3579731" cy="3177159"/>
          </a:xfrm>
        </p:spPr>
        <p:txBody>
          <a:bodyPr>
            <a:normAutofit/>
          </a:bodyPr>
          <a:lstStyle/>
          <a:p>
            <a:pPr marL="0" indent="0">
              <a:lnSpc>
                <a:spcPct val="90000"/>
              </a:lnSpc>
              <a:buNone/>
            </a:pPr>
            <a:r>
              <a:rPr lang="en-GB" sz="1300" b="1" dirty="0"/>
              <a:t>Frequent Flier Raw (FFR)</a:t>
            </a:r>
          </a:p>
          <a:p>
            <a:pPr>
              <a:lnSpc>
                <a:spcPct val="90000"/>
              </a:lnSpc>
              <a:buFont typeface="+mj-lt"/>
              <a:buAutoNum type="arabicPeriod"/>
            </a:pPr>
            <a:r>
              <a:rPr lang="en-GB" sz="1300" b="1" dirty="0"/>
              <a:t>Low Correlation Across Variables</a:t>
            </a:r>
            <a:r>
              <a:rPr lang="en-GB" sz="1300" dirty="0"/>
              <a:t>: Most variables show weak correlations, indicating limited influence on each other within this dataset.</a:t>
            </a:r>
          </a:p>
          <a:p>
            <a:pPr>
              <a:lnSpc>
                <a:spcPct val="90000"/>
              </a:lnSpc>
              <a:buFont typeface="+mj-lt"/>
              <a:buAutoNum type="arabicPeriod"/>
            </a:pPr>
            <a:r>
              <a:rPr lang="en-GB" sz="1300" b="1" dirty="0"/>
              <a:t>Checked Bags Relationship</a:t>
            </a:r>
            <a:r>
              <a:rPr lang="en-GB" sz="1300" dirty="0"/>
              <a:t>: A slight positive correlation exists between the # of Included Checked Bags and Total # of Checked Bags, which aligns with baggage policies and allows for straightforward passenger segmentation based on baggage usage.</a:t>
            </a:r>
          </a:p>
          <a:p>
            <a:pPr>
              <a:lnSpc>
                <a:spcPct val="90000"/>
              </a:lnSpc>
              <a:buFont typeface="+mj-lt"/>
              <a:buAutoNum type="arabicPeriod"/>
            </a:pPr>
            <a:r>
              <a:rPr lang="en-GB" sz="1300" b="1" dirty="0"/>
              <a:t>Frequent Flier Number</a:t>
            </a:r>
            <a:r>
              <a:rPr lang="en-GB" sz="1300" dirty="0"/>
              <a:t>: This variable shows little connection to other customer engagement or spending indicators, suggesting that flight frequency alone may not predict additional service purchases.</a:t>
            </a:r>
          </a:p>
        </p:txBody>
      </p:sp>
      <p:pic>
        <p:nvPicPr>
          <p:cNvPr id="7" name="Picture 6" descr="A plane taking off from a runway&#10;&#10;Description automatically generated">
            <a:extLst>
              <a:ext uri="{FF2B5EF4-FFF2-40B4-BE49-F238E27FC236}">
                <a16:creationId xmlns:a16="http://schemas.microsoft.com/office/drawing/2014/main" id="{249D373B-8272-22E7-9637-778993F22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860" y="4630165"/>
            <a:ext cx="2999073" cy="1686978"/>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B84AB233-F86D-1CDE-8B47-DAA14DA5FA30}"/>
              </a:ext>
            </a:extLst>
          </p:cNvPr>
          <p:cNvPicPr>
            <a:picLocks noChangeAspect="1"/>
          </p:cNvPicPr>
          <p:nvPr/>
        </p:nvPicPr>
        <p:blipFill>
          <a:blip r:embed="rId4"/>
          <a:stretch>
            <a:fillRect/>
          </a:stretch>
        </p:blipFill>
        <p:spPr>
          <a:xfrm>
            <a:off x="3757833" y="718253"/>
            <a:ext cx="5383881" cy="4468675"/>
          </a:xfrm>
          <a:prstGeom prst="rect">
            <a:avLst/>
          </a:prstGeom>
        </p:spPr>
      </p:pic>
    </p:spTree>
    <p:extLst>
      <p:ext uri="{BB962C8B-B14F-4D97-AF65-F5344CB8AC3E}">
        <p14:creationId xmlns:p14="http://schemas.microsoft.com/office/powerpoint/2010/main" val="41878940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BECB6D-7E0D-F3E5-BA56-77DF700EEAE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C3E1D-7D65-8309-1B16-1047FA7D7404}"/>
              </a:ext>
            </a:extLst>
          </p:cNvPr>
          <p:cNvSpPr>
            <a:spLocks noGrp="1"/>
          </p:cNvSpPr>
          <p:nvPr>
            <p:ph type="title"/>
          </p:nvPr>
        </p:nvSpPr>
        <p:spPr>
          <a:xfrm>
            <a:off x="473202" y="328089"/>
            <a:ext cx="2874555" cy="1018967"/>
          </a:xfrm>
        </p:spPr>
        <p:txBody>
          <a:bodyPr anchor="b">
            <a:normAutofit fontScale="90000"/>
          </a:bodyPr>
          <a:lstStyle/>
          <a:p>
            <a:pPr>
              <a:lnSpc>
                <a:spcPct val="90000"/>
              </a:lnSpc>
            </a:pPr>
            <a:r>
              <a:rPr lang="en-NG" sz="4700" b="1" dirty="0"/>
              <a:t>Correlation Matrices</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3599A9-35D5-6B32-770D-A168B712D644}"/>
              </a:ext>
            </a:extLst>
          </p:cNvPr>
          <p:cNvSpPr>
            <a:spLocks noGrp="1"/>
          </p:cNvSpPr>
          <p:nvPr>
            <p:ph idx="1"/>
          </p:nvPr>
        </p:nvSpPr>
        <p:spPr>
          <a:xfrm>
            <a:off x="461276" y="2459736"/>
            <a:ext cx="3614166" cy="3547872"/>
          </a:xfrm>
        </p:spPr>
        <p:txBody>
          <a:bodyPr anchor="t">
            <a:normAutofit/>
          </a:bodyPr>
          <a:lstStyle/>
          <a:p>
            <a:pPr marL="0" indent="0">
              <a:lnSpc>
                <a:spcPct val="90000"/>
              </a:lnSpc>
              <a:buNone/>
            </a:pPr>
            <a:r>
              <a:rPr lang="en-GB" sz="1300" b="1" dirty="0"/>
              <a:t>Flier Upcoming Flights Raw (FUFR)</a:t>
            </a:r>
          </a:p>
          <a:p>
            <a:pPr>
              <a:lnSpc>
                <a:spcPct val="90000"/>
              </a:lnSpc>
              <a:buAutoNum type="arabicPeriod"/>
            </a:pPr>
            <a:r>
              <a:rPr lang="en-GB" sz="1300" b="1" dirty="0"/>
              <a:t>Cost and Add-Ons: </a:t>
            </a:r>
            <a:r>
              <a:rPr lang="en-GB" sz="1300" dirty="0"/>
              <a:t>A positive correlation is present between Cost and both Car Rental Addon and Hotel Addon, indicating that higher spenders are more likely to purchase additional services—supporting the idea of bundling promotions.</a:t>
            </a:r>
          </a:p>
          <a:p>
            <a:pPr>
              <a:lnSpc>
                <a:spcPct val="90000"/>
              </a:lnSpc>
              <a:buAutoNum type="arabicPeriod"/>
            </a:pPr>
            <a:r>
              <a:rPr lang="en-GB" sz="1300" b="1" dirty="0"/>
              <a:t>Frequent Flier Number and Spending: </a:t>
            </a:r>
            <a:r>
              <a:rPr lang="en-GB" sz="1300" dirty="0"/>
              <a:t>Weak correlations with spending variables suggest frequent flier status doesn’t directly predict additional spending, indicating room to personalize add-on offers for loyalty members.</a:t>
            </a:r>
          </a:p>
          <a:p>
            <a:pPr>
              <a:lnSpc>
                <a:spcPct val="90000"/>
              </a:lnSpc>
              <a:buAutoNum type="arabicPeriod"/>
            </a:pPr>
            <a:r>
              <a:rPr lang="en-GB" sz="1300" b="1" dirty="0"/>
              <a:t>Departure and Arrival Times: </a:t>
            </a:r>
            <a:r>
              <a:rPr lang="en-GB" sz="1300" dirty="0"/>
              <a:t>These operational details show expected weak correlations with other variables; however, they could reveal seasonal patterns if </a:t>
            </a:r>
            <a:r>
              <a:rPr lang="en-GB" sz="1300" dirty="0" err="1"/>
              <a:t>analyzed</a:t>
            </a:r>
            <a:r>
              <a:rPr lang="en-GB" sz="1300" dirty="0"/>
              <a:t> over time.</a:t>
            </a:r>
          </a:p>
        </p:txBody>
      </p:sp>
      <p:pic>
        <p:nvPicPr>
          <p:cNvPr id="5" name="Picture 4" descr="A screenshot of a computer&#10;&#10;Description automatically generated">
            <a:extLst>
              <a:ext uri="{FF2B5EF4-FFF2-40B4-BE49-F238E27FC236}">
                <a16:creationId xmlns:a16="http://schemas.microsoft.com/office/drawing/2014/main" id="{E6E44880-721C-826C-BE92-2B38C05AC140}"/>
              </a:ext>
            </a:extLst>
          </p:cNvPr>
          <p:cNvPicPr>
            <a:picLocks noChangeAspect="1"/>
          </p:cNvPicPr>
          <p:nvPr/>
        </p:nvPicPr>
        <p:blipFill>
          <a:blip r:embed="rId2"/>
          <a:stretch>
            <a:fillRect/>
          </a:stretch>
        </p:blipFill>
        <p:spPr>
          <a:xfrm>
            <a:off x="3627070" y="632728"/>
            <a:ext cx="5043728" cy="4340164"/>
          </a:xfrm>
          <a:prstGeom prst="rect">
            <a:avLst/>
          </a:prstGeom>
        </p:spPr>
      </p:pic>
    </p:spTree>
    <p:extLst>
      <p:ext uri="{BB962C8B-B14F-4D97-AF65-F5344CB8AC3E}">
        <p14:creationId xmlns:p14="http://schemas.microsoft.com/office/powerpoint/2010/main" val="24867423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A1021B-602F-97CE-3AB2-F1B6319868D1}"/>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34C5C-16C6-2030-6A5E-A766F2E6702B}"/>
              </a:ext>
            </a:extLst>
          </p:cNvPr>
          <p:cNvSpPr>
            <a:spLocks noGrp="1"/>
          </p:cNvSpPr>
          <p:nvPr>
            <p:ph type="title"/>
          </p:nvPr>
        </p:nvSpPr>
        <p:spPr>
          <a:xfrm>
            <a:off x="179422" y="112616"/>
            <a:ext cx="3418020" cy="1360531"/>
          </a:xfrm>
        </p:spPr>
        <p:txBody>
          <a:bodyPr anchor="b">
            <a:normAutofit fontScale="90000"/>
          </a:bodyPr>
          <a:lstStyle/>
          <a:p>
            <a:pPr>
              <a:lnSpc>
                <a:spcPct val="90000"/>
              </a:lnSpc>
            </a:pPr>
            <a:r>
              <a:rPr lang="en-NG" sz="4700" b="1" dirty="0"/>
              <a:t>Correlation Matrices</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58F3-B4A3-657D-9F9E-EA8B1188EAD6}"/>
              </a:ext>
            </a:extLst>
          </p:cNvPr>
          <p:cNvSpPr>
            <a:spLocks noGrp="1"/>
          </p:cNvSpPr>
          <p:nvPr>
            <p:ph idx="1"/>
          </p:nvPr>
        </p:nvSpPr>
        <p:spPr>
          <a:xfrm>
            <a:off x="473202" y="2660904"/>
            <a:ext cx="3614166" cy="3547872"/>
          </a:xfrm>
        </p:spPr>
        <p:txBody>
          <a:bodyPr anchor="t">
            <a:normAutofit/>
          </a:bodyPr>
          <a:lstStyle/>
          <a:p>
            <a:pPr marL="0" indent="0">
              <a:lnSpc>
                <a:spcPct val="90000"/>
              </a:lnSpc>
              <a:spcAft>
                <a:spcPts val="800"/>
              </a:spcAft>
              <a:buNone/>
            </a:pPr>
            <a:r>
              <a:rPr lang="en-NG" sz="1200" b="1" kern="100">
                <a:effectLst/>
                <a:latin typeface="Helvetica" pitchFamily="2" charset="0"/>
                <a:ea typeface="Aptos" panose="020B0004020202020204" pitchFamily="34" charset="0"/>
                <a:cs typeface="Times New Roman" panose="02020603050405020304" pitchFamily="18" charset="0"/>
              </a:rPr>
              <a:t>3 Month Upcoming Flights Raw</a:t>
            </a:r>
            <a:endParaRPr lang="en-NG" sz="1200" b="1" kern="100">
              <a:effectLst/>
              <a:latin typeface="Aptos" panose="020B0004020202020204" pitchFamily="34" charset="0"/>
              <a:ea typeface="Aptos" panose="020B0004020202020204" pitchFamily="34" charset="0"/>
              <a:cs typeface="Times New Roman" panose="02020603050405020304" pitchFamily="18" charset="0"/>
            </a:endParaRPr>
          </a:p>
          <a:p>
            <a:pPr marL="228600" indent="-228600">
              <a:lnSpc>
                <a:spcPct val="90000"/>
              </a:lnSpc>
              <a:spcAft>
                <a:spcPts val="800"/>
              </a:spcAft>
              <a:buAutoNum type="arabicPeriod"/>
            </a:pPr>
            <a:r>
              <a:rPr lang="en-NG" sz="1200" b="1" kern="100">
                <a:effectLst/>
                <a:latin typeface="Helvetica" pitchFamily="2" charset="0"/>
                <a:ea typeface="Aptos" panose="020B0004020202020204" pitchFamily="34" charset="0"/>
                <a:cs typeface="Times New Roman" panose="02020603050405020304" pitchFamily="18" charset="0"/>
              </a:rPr>
              <a:t>Weak Relationships Across All Pairs</a:t>
            </a:r>
            <a:r>
              <a:rPr lang="en-NG" sz="1200" kern="100">
                <a:effectLst/>
                <a:latin typeface="Helvetica" pitchFamily="2" charset="0"/>
                <a:ea typeface="Aptos" panose="020B0004020202020204" pitchFamily="34" charset="0"/>
                <a:cs typeface="Times New Roman" panose="02020603050405020304" pitchFamily="18" charset="0"/>
              </a:rPr>
              <a:t>:</a:t>
            </a:r>
            <a:r>
              <a:rPr lang="en-NG" sz="1200" u="sng" kern="100">
                <a:effectLst/>
                <a:latin typeface="Helvetica" pitchFamily="2" charset="0"/>
                <a:ea typeface="Aptos" panose="020B0004020202020204" pitchFamily="34" charset="0"/>
                <a:cs typeface="Times New Roman" panose="02020603050405020304" pitchFamily="18" charset="0"/>
              </a:rPr>
              <a:t> </a:t>
            </a:r>
            <a:r>
              <a:rPr lang="en-NG" sz="1200" kern="100">
                <a:effectLst/>
                <a:latin typeface="Helvetica" pitchFamily="2" charset="0"/>
                <a:ea typeface="Aptos" panose="020B0004020202020204" pitchFamily="34" charset="0"/>
                <a:cs typeface="Times New Roman" panose="02020603050405020304" pitchFamily="18" charset="0"/>
              </a:rPr>
              <a:t>Most correlations are close to zero, indicating that variables like Departure City, Arrival City, Seat Class, Cancellation Policy, Meal Options, and In-Flight Entertainment show minimal linear relationships with each other.</a:t>
            </a:r>
            <a:endParaRPr lang="en-NG" sz="1200" kern="100">
              <a:latin typeface="Aptos" panose="020B0004020202020204" pitchFamily="34" charset="0"/>
              <a:ea typeface="Aptos" panose="020B0004020202020204" pitchFamily="34" charset="0"/>
              <a:cs typeface="Times New Roman" panose="02020603050405020304" pitchFamily="18" charset="0"/>
            </a:endParaRPr>
          </a:p>
          <a:p>
            <a:pPr marL="228600" indent="-228600">
              <a:lnSpc>
                <a:spcPct val="90000"/>
              </a:lnSpc>
              <a:spcAft>
                <a:spcPts val="800"/>
              </a:spcAft>
              <a:buAutoNum type="arabicPeriod"/>
            </a:pPr>
            <a:r>
              <a:rPr lang="en-NG" sz="1200" b="1" kern="100">
                <a:effectLst/>
                <a:latin typeface="Helvetica" pitchFamily="2" charset="0"/>
                <a:ea typeface="Aptos" panose="020B0004020202020204" pitchFamily="34" charset="0"/>
                <a:cs typeface="Times New Roman" panose="02020603050405020304" pitchFamily="18" charset="0"/>
              </a:rPr>
              <a:t>Loyalty Points Earned</a:t>
            </a:r>
            <a:r>
              <a:rPr lang="en-NG" sz="1200" kern="100">
                <a:effectLst/>
                <a:latin typeface="Helvetica" pitchFamily="2" charset="0"/>
                <a:ea typeface="Aptos" panose="020B0004020202020204" pitchFamily="34" charset="0"/>
                <a:cs typeface="Times New Roman" panose="02020603050405020304" pitchFamily="18" charset="0"/>
              </a:rPr>
              <a:t>:</a:t>
            </a:r>
            <a:r>
              <a:rPr lang="en-NG" sz="1200" kern="100">
                <a:latin typeface="Aptos" panose="020B0004020202020204" pitchFamily="34" charset="0"/>
                <a:ea typeface="Aptos" panose="020B0004020202020204" pitchFamily="34" charset="0"/>
                <a:cs typeface="Times New Roman" panose="02020603050405020304" pitchFamily="18" charset="0"/>
              </a:rPr>
              <a:t> </a:t>
            </a:r>
            <a:r>
              <a:rPr lang="en-NG" sz="1200" kern="100">
                <a:effectLst/>
                <a:latin typeface="Helvetica" pitchFamily="2" charset="0"/>
                <a:ea typeface="Aptos" panose="020B0004020202020204" pitchFamily="34" charset="0"/>
                <a:cs typeface="Times New Roman" panose="02020603050405020304" pitchFamily="18" charset="0"/>
              </a:rPr>
              <a:t>There is no significant correlation between Loyalty Points Earned and other factors such as Available Seats, Seat Class, or Flight Status, suggesting that loyalty points are not strongly impacted by these flight-specific attributes.</a:t>
            </a:r>
            <a:endParaRPr lang="en-NG" sz="1200" kern="100">
              <a:latin typeface="Aptos" panose="020B0004020202020204" pitchFamily="34" charset="0"/>
              <a:ea typeface="Aptos" panose="020B0004020202020204" pitchFamily="34" charset="0"/>
              <a:cs typeface="Times New Roman" panose="02020603050405020304" pitchFamily="18" charset="0"/>
            </a:endParaRPr>
          </a:p>
          <a:p>
            <a:pPr marL="228600" indent="-228600">
              <a:lnSpc>
                <a:spcPct val="90000"/>
              </a:lnSpc>
              <a:spcAft>
                <a:spcPts val="800"/>
              </a:spcAft>
              <a:buAutoNum type="arabicPeriod"/>
            </a:pPr>
            <a:r>
              <a:rPr lang="en-NG" sz="1200" b="1" kern="100">
                <a:effectLst/>
                <a:latin typeface="Helvetica" pitchFamily="2" charset="0"/>
                <a:ea typeface="Aptos" panose="020B0004020202020204" pitchFamily="34" charset="0"/>
                <a:cs typeface="Times New Roman" panose="02020603050405020304" pitchFamily="18" charset="0"/>
              </a:rPr>
              <a:t>Flight Status</a:t>
            </a:r>
            <a:r>
              <a:rPr lang="en-NG" sz="1200" kern="100">
                <a:effectLst/>
                <a:latin typeface="Helvetica" pitchFamily="2" charset="0"/>
                <a:ea typeface="Aptos" panose="020B0004020202020204" pitchFamily="34" charset="0"/>
                <a:cs typeface="Times New Roman" panose="02020603050405020304" pitchFamily="18" charset="0"/>
              </a:rPr>
              <a:t>:</a:t>
            </a:r>
            <a:r>
              <a:rPr lang="en-NG" sz="1200" kern="100">
                <a:latin typeface="Aptos" panose="020B0004020202020204" pitchFamily="34" charset="0"/>
                <a:ea typeface="Aptos" panose="020B0004020202020204" pitchFamily="34" charset="0"/>
                <a:cs typeface="Times New Roman" panose="02020603050405020304" pitchFamily="18" charset="0"/>
              </a:rPr>
              <a:t> </a:t>
            </a:r>
            <a:r>
              <a:rPr lang="en-NG" sz="1200" kern="100">
                <a:effectLst/>
                <a:latin typeface="Helvetica" pitchFamily="2" charset="0"/>
                <a:ea typeface="Aptos" panose="020B0004020202020204" pitchFamily="34" charset="0"/>
                <a:cs typeface="Times New Roman" panose="02020603050405020304" pitchFamily="18" charset="0"/>
              </a:rPr>
              <a:t>Flight Status has weak, non-significant correlations with all other variables, implying that flight outcomes (e.g., delays) do not relate closely to any specific factors in this dataset.</a:t>
            </a:r>
            <a:endParaRPr lang="en-NG" sz="12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84376466-18F5-06ED-5576-E794CAD65387}"/>
              </a:ext>
            </a:extLst>
          </p:cNvPr>
          <p:cNvPicPr>
            <a:picLocks noChangeAspect="1"/>
          </p:cNvPicPr>
          <p:nvPr/>
        </p:nvPicPr>
        <p:blipFill>
          <a:blip r:embed="rId2"/>
          <a:stretch>
            <a:fillRect/>
          </a:stretch>
        </p:blipFill>
        <p:spPr>
          <a:xfrm>
            <a:off x="4087368" y="1103055"/>
            <a:ext cx="4762852" cy="4269141"/>
          </a:xfrm>
          <a:prstGeom prst="rect">
            <a:avLst/>
          </a:prstGeom>
        </p:spPr>
      </p:pic>
    </p:spTree>
    <p:extLst>
      <p:ext uri="{BB962C8B-B14F-4D97-AF65-F5344CB8AC3E}">
        <p14:creationId xmlns:p14="http://schemas.microsoft.com/office/powerpoint/2010/main" val="1664131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294813"/>
            <a:ext cx="8182230" cy="1065836"/>
          </a:xfrm>
        </p:spPr>
        <p:txBody>
          <a:bodyPr vert="horz" lIns="91440" tIns="45720" rIns="91440" bIns="45720" rtlCol="0" anchor="ctr">
            <a:normAutofit/>
          </a:bodyPr>
          <a:lstStyle/>
          <a:p>
            <a:pPr defTabSz="914400">
              <a:lnSpc>
                <a:spcPct val="90000"/>
              </a:lnSpc>
            </a:pPr>
            <a:r>
              <a:rPr lang="en-US" sz="5700" dirty="0">
                <a:latin typeface="Arial" panose="020B0604020202020204" pitchFamily="34" charset="0"/>
                <a:cs typeface="Arial" panose="020B0604020202020204" pitchFamily="34" charset="0"/>
              </a:rPr>
              <a:t>Descriptive Analysis</a:t>
            </a:r>
          </a:p>
        </p:txBody>
      </p:sp>
      <p:sp>
        <p:nvSpPr>
          <p:cNvPr id="1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2032" y="1800088"/>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white bar chart&#10;&#10;Description automatically generated">
            <a:extLst>
              <a:ext uri="{FF2B5EF4-FFF2-40B4-BE49-F238E27FC236}">
                <a16:creationId xmlns:a16="http://schemas.microsoft.com/office/drawing/2014/main" id="{70C4686B-9387-3D7F-E9AE-4B50EE0153B9}"/>
              </a:ext>
            </a:extLst>
          </p:cNvPr>
          <p:cNvPicPr>
            <a:picLocks noChangeAspect="1"/>
          </p:cNvPicPr>
          <p:nvPr/>
        </p:nvPicPr>
        <p:blipFill>
          <a:blip r:embed="rId3"/>
          <a:stretch>
            <a:fillRect/>
          </a:stretch>
        </p:blipFill>
        <p:spPr>
          <a:xfrm>
            <a:off x="39631" y="2287628"/>
            <a:ext cx="2998463" cy="2181382"/>
          </a:xfrm>
          <a:prstGeom prst="rect">
            <a:avLst/>
          </a:prstGeom>
        </p:spPr>
      </p:pic>
      <p:pic>
        <p:nvPicPr>
          <p:cNvPr id="11" name="Picture 10" descr="A black and orange bar chart&#10;&#10;Description automatically generated">
            <a:extLst>
              <a:ext uri="{FF2B5EF4-FFF2-40B4-BE49-F238E27FC236}">
                <a16:creationId xmlns:a16="http://schemas.microsoft.com/office/drawing/2014/main" id="{C7720CC5-A863-FB28-2EDD-E559FDB6DA57}"/>
              </a:ext>
            </a:extLst>
          </p:cNvPr>
          <p:cNvPicPr>
            <a:picLocks noChangeAspect="1"/>
          </p:cNvPicPr>
          <p:nvPr/>
        </p:nvPicPr>
        <p:blipFill>
          <a:blip r:embed="rId4"/>
          <a:stretch>
            <a:fillRect/>
          </a:stretch>
        </p:blipFill>
        <p:spPr>
          <a:xfrm>
            <a:off x="3160956" y="2337387"/>
            <a:ext cx="2818638" cy="1888718"/>
          </a:xfrm>
          <a:prstGeom prst="rect">
            <a:avLst/>
          </a:prstGeom>
        </p:spPr>
      </p:pic>
      <p:pic>
        <p:nvPicPr>
          <p:cNvPr id="7" name="Content Placeholder 6" descr="A blue and white bar graph&#10;&#10;Description automatically generated">
            <a:extLst>
              <a:ext uri="{FF2B5EF4-FFF2-40B4-BE49-F238E27FC236}">
                <a16:creationId xmlns:a16="http://schemas.microsoft.com/office/drawing/2014/main" id="{503233E8-550E-41AB-3C68-5B6B76511CDB}"/>
              </a:ext>
            </a:extLst>
          </p:cNvPr>
          <p:cNvPicPr>
            <a:picLocks noGrp="1" noChangeAspect="1"/>
          </p:cNvPicPr>
          <p:nvPr>
            <p:ph idx="1"/>
          </p:nvPr>
        </p:nvPicPr>
        <p:blipFill>
          <a:blip r:embed="rId5"/>
          <a:stretch>
            <a:fillRect/>
          </a:stretch>
        </p:blipFill>
        <p:spPr>
          <a:xfrm>
            <a:off x="6085913" y="2287628"/>
            <a:ext cx="2818638" cy="1865778"/>
          </a:xfrm>
          <a:prstGeom prst="rect">
            <a:avLst/>
          </a:prstGeom>
        </p:spPr>
      </p:pic>
      <p:sp>
        <p:nvSpPr>
          <p:cNvPr id="13" name="TextBox 12">
            <a:extLst>
              <a:ext uri="{FF2B5EF4-FFF2-40B4-BE49-F238E27FC236}">
                <a16:creationId xmlns:a16="http://schemas.microsoft.com/office/drawing/2014/main" id="{C904051A-A432-3490-3C14-BA204E6DEA4B}"/>
              </a:ext>
            </a:extLst>
          </p:cNvPr>
          <p:cNvSpPr txBox="1"/>
          <p:nvPr/>
        </p:nvSpPr>
        <p:spPr>
          <a:xfrm>
            <a:off x="2284275" y="4712308"/>
            <a:ext cx="4057650" cy="1243417"/>
          </a:xfrm>
          <a:prstGeom prst="rect">
            <a:avLst/>
          </a:prstGeom>
          <a:noFill/>
        </p:spPr>
        <p:txBody>
          <a:bodyPr wrap="square">
            <a:spAutoFit/>
          </a:bodyPr>
          <a:lstStyle/>
          <a:p>
            <a:pPr marL="342900" indent="-342900">
              <a:lnSpc>
                <a:spcPct val="90000"/>
              </a:lnSpc>
              <a:spcAft>
                <a:spcPts val="600"/>
              </a:spcAft>
              <a:buFont typeface="Wingdings" pitchFamily="2" charset="2"/>
              <a:buChar char="v"/>
            </a:pPr>
            <a:r>
              <a:rPr lang="en-US" sz="1800" kern="1200" dirty="0">
                <a:latin typeface="+mn-lt"/>
              </a:rPr>
              <a:t>Top 10 frequent flier by flight frequency</a:t>
            </a:r>
            <a:endParaRPr lang="en-US" sz="1800" kern="1200" dirty="0"/>
          </a:p>
          <a:p>
            <a:pPr marL="342900" indent="-342900">
              <a:lnSpc>
                <a:spcPct val="90000"/>
              </a:lnSpc>
              <a:spcAft>
                <a:spcPts val="600"/>
              </a:spcAft>
              <a:buFont typeface="Wingdings" pitchFamily="2" charset="2"/>
              <a:buChar char="v"/>
            </a:pPr>
            <a:r>
              <a:rPr lang="en-US" sz="1800" kern="1200" dirty="0">
                <a:latin typeface="+mn-lt"/>
              </a:rPr>
              <a:t>Top 10 frequent flier by lounge access</a:t>
            </a:r>
          </a:p>
          <a:p>
            <a:pPr marL="342900" indent="-342900">
              <a:lnSpc>
                <a:spcPct val="90000"/>
              </a:lnSpc>
              <a:spcAft>
                <a:spcPts val="600"/>
              </a:spcAft>
              <a:buFont typeface="Wingdings" pitchFamily="2" charset="2"/>
              <a:buChar char="v"/>
            </a:pPr>
            <a:r>
              <a:rPr lang="en-US" sz="1800" kern="1200" dirty="0">
                <a:latin typeface="+mn-lt"/>
              </a:rPr>
              <a:t>Top 10 frequent flier by total inquiries</a:t>
            </a:r>
            <a:endParaRPr lang="en-NG"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781E5C3B-1A21-00D2-2B72-2242F51CC97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E142F-D3AC-21B0-C404-1BDBB4060F7E}"/>
              </a:ext>
            </a:extLst>
          </p:cNvPr>
          <p:cNvSpPr>
            <a:spLocks noGrp="1"/>
          </p:cNvSpPr>
          <p:nvPr>
            <p:ph type="title"/>
          </p:nvPr>
        </p:nvSpPr>
        <p:spPr>
          <a:xfrm>
            <a:off x="473202" y="602541"/>
            <a:ext cx="2441321" cy="920027"/>
          </a:xfrm>
        </p:spPr>
        <p:txBody>
          <a:bodyPr vert="horz" lIns="91440" tIns="45720" rIns="91440" bIns="45720" rtlCol="0" anchor="b">
            <a:normAutofit/>
          </a:bodyPr>
          <a:lstStyle/>
          <a:p>
            <a:pPr algn="l" defTabSz="914400">
              <a:lnSpc>
                <a:spcPct val="90000"/>
              </a:lnSpc>
            </a:pPr>
            <a:r>
              <a:rPr lang="en-US" sz="2800" b="1" kern="1200" dirty="0">
                <a:solidFill>
                  <a:schemeClr val="tx1"/>
                </a:solidFill>
                <a:latin typeface="Arial" panose="020B0604020202020204" pitchFamily="34" charset="0"/>
                <a:cs typeface="Arial" panose="020B0604020202020204" pitchFamily="34" charset="0"/>
              </a:rPr>
              <a:t>Descriptive Analysis (2)</a:t>
            </a:r>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AA6FAE5-7BC7-2455-D778-B510A077C13F}"/>
              </a:ext>
            </a:extLst>
          </p:cNvPr>
          <p:cNvSpPr txBox="1"/>
          <p:nvPr/>
        </p:nvSpPr>
        <p:spPr>
          <a:xfrm>
            <a:off x="160080" y="2637952"/>
            <a:ext cx="3614166" cy="1751077"/>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1900" dirty="0"/>
              <a:t>Average seat availability by Month</a:t>
            </a:r>
          </a:p>
          <a:p>
            <a:pPr marL="342900" indent="-228600" defTabSz="914400">
              <a:lnSpc>
                <a:spcPct val="90000"/>
              </a:lnSpc>
              <a:spcAft>
                <a:spcPts val="600"/>
              </a:spcAft>
              <a:buFont typeface="Arial" panose="020B0604020202020204" pitchFamily="34" charset="0"/>
              <a:buChar char="•"/>
            </a:pPr>
            <a:r>
              <a:rPr lang="en-US" sz="1900" dirty="0"/>
              <a:t>Flight demand by month</a:t>
            </a:r>
          </a:p>
          <a:p>
            <a:pPr marL="342900" indent="-228600" defTabSz="914400">
              <a:lnSpc>
                <a:spcPct val="90000"/>
              </a:lnSpc>
              <a:spcAft>
                <a:spcPts val="600"/>
              </a:spcAft>
              <a:buFont typeface="Arial" panose="020B0604020202020204" pitchFamily="34" charset="0"/>
              <a:buChar char="•"/>
            </a:pPr>
            <a:r>
              <a:rPr lang="en-US" sz="1900" dirty="0"/>
              <a:t>Ticket price distribution</a:t>
            </a:r>
          </a:p>
        </p:txBody>
      </p:sp>
      <p:pic>
        <p:nvPicPr>
          <p:cNvPr id="17" name="Content Placeholder 16" descr="A graph of a graph of a graph&#10;&#10;Description automatically generated with medium confidence">
            <a:extLst>
              <a:ext uri="{FF2B5EF4-FFF2-40B4-BE49-F238E27FC236}">
                <a16:creationId xmlns:a16="http://schemas.microsoft.com/office/drawing/2014/main" id="{99FFADBD-2B8E-694A-5EA1-7A65ADC1A671}"/>
              </a:ext>
            </a:extLst>
          </p:cNvPr>
          <p:cNvPicPr>
            <a:picLocks noGrp="1" noChangeAspect="1"/>
          </p:cNvPicPr>
          <p:nvPr>
            <p:ph idx="1"/>
          </p:nvPr>
        </p:nvPicPr>
        <p:blipFill>
          <a:blip r:embed="rId3"/>
          <a:stretch>
            <a:fillRect/>
          </a:stretch>
        </p:blipFill>
        <p:spPr>
          <a:xfrm>
            <a:off x="3561348" y="-38028"/>
            <a:ext cx="5575434" cy="6897150"/>
          </a:xfrm>
          <a:prstGeom prst="rect">
            <a:avLst/>
          </a:prstGeom>
        </p:spPr>
      </p:pic>
    </p:spTree>
    <p:extLst>
      <p:ext uri="{BB962C8B-B14F-4D97-AF65-F5344CB8AC3E}">
        <p14:creationId xmlns:p14="http://schemas.microsoft.com/office/powerpoint/2010/main" val="3066415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8BF9B81B-665E-8E73-F705-40B70DA62244}"/>
              </a:ext>
            </a:extLst>
          </p:cNvPr>
          <p:cNvPicPr>
            <a:picLocks noChangeAspect="1"/>
          </p:cNvPicPr>
          <p:nvPr/>
        </p:nvPicPr>
        <p:blipFill>
          <a:blip r:embed="rId2"/>
          <a:srcRect l="32051" r="27828" b="-1"/>
          <a:stretch/>
        </p:blipFill>
        <p:spPr>
          <a:xfrm>
            <a:off x="4860758" y="10"/>
            <a:ext cx="4283240"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182503" cy="1428099"/>
          </a:xfrm>
        </p:spPr>
        <p:txBody>
          <a:bodyPr anchor="ctr">
            <a:normAutofit/>
          </a:bodyPr>
          <a:lstStyle/>
          <a:p>
            <a:pPr>
              <a:lnSpc>
                <a:spcPct val="90000"/>
              </a:lnSpc>
            </a:pPr>
            <a:r>
              <a:rPr lang="en-GB" sz="2800" b="1" dirty="0">
                <a:latin typeface="Arial" panose="020B0604020202020204" pitchFamily="34" charset="0"/>
                <a:cs typeface="Arial" panose="020B0604020202020204" pitchFamily="34" charset="0"/>
              </a:rPr>
              <a:t>Predictive Model for Loyalty Level Prediction</a:t>
            </a:r>
          </a:p>
        </p:txBody>
      </p:sp>
      <p:sp>
        <p:nvSpPr>
          <p:cNvPr id="3" name="Content Placeholder 2"/>
          <p:cNvSpPr>
            <a:spLocks noGrp="1"/>
          </p:cNvSpPr>
          <p:nvPr>
            <p:ph idx="1"/>
          </p:nvPr>
        </p:nvSpPr>
        <p:spPr>
          <a:xfrm>
            <a:off x="168442" y="2085123"/>
            <a:ext cx="4403558" cy="4896851"/>
          </a:xfrm>
        </p:spPr>
        <p:txBody>
          <a:bodyPr anchor="ctr">
            <a:normAutofit/>
          </a:bodyPr>
          <a:lstStyle/>
          <a:p>
            <a:pPr marL="0" indent="0">
              <a:buNone/>
            </a:pPr>
            <a:r>
              <a:rPr lang="en-GB" sz="1800" b="1" dirty="0">
                <a:solidFill>
                  <a:srgbClr val="FF0000"/>
                </a:solidFill>
              </a:rPr>
              <a:t>Hypothesis</a:t>
            </a:r>
            <a:r>
              <a:rPr lang="en-GB" sz="1800" dirty="0">
                <a:solidFill>
                  <a:srgbClr val="FF0000"/>
                </a:solidFill>
              </a:rPr>
              <a:t>: Customer segmentation based on loyalty and engagement metrics can identify different customer types, enabling Delta to target retention strategies more effectively.</a:t>
            </a:r>
          </a:p>
          <a:p>
            <a:pPr marL="0" indent="0">
              <a:buNone/>
            </a:pPr>
            <a:endParaRPr lang="en-GB" sz="1800" dirty="0">
              <a:solidFill>
                <a:srgbClr val="FF0000"/>
              </a:solidFill>
            </a:endParaRPr>
          </a:p>
          <a:p>
            <a:r>
              <a:rPr lang="en-GB" sz="1800" dirty="0"/>
              <a:t>- Target Variable: </a:t>
            </a:r>
            <a:r>
              <a:rPr lang="en-GB" sz="1800" i="1" dirty="0"/>
              <a:t>High vs Low Loyalty based on Frequent Flier data</a:t>
            </a:r>
            <a:r>
              <a:rPr lang="en-GB" sz="1800" dirty="0"/>
              <a:t>.</a:t>
            </a:r>
          </a:p>
          <a:p>
            <a:r>
              <a:rPr lang="en-GB" sz="1800" dirty="0"/>
              <a:t>- Features: </a:t>
            </a:r>
            <a:r>
              <a:rPr lang="en-GB" sz="1800" i="1" dirty="0"/>
              <a:t>Frequent Flier Number, Price, Loyalty Tenure</a:t>
            </a:r>
            <a:r>
              <a:rPr lang="en-GB" sz="1800" dirty="0"/>
              <a:t>.</a:t>
            </a:r>
          </a:p>
          <a:p>
            <a:r>
              <a:rPr lang="en-GB" sz="1800" dirty="0"/>
              <a:t>Model: Logistic Regression to classify loyalty levels.</a:t>
            </a:r>
          </a:p>
          <a:p>
            <a:r>
              <a:rPr lang="en-GB" sz="1800" dirty="0"/>
              <a:t>Customer Segmentation using unsupervised learning</a:t>
            </a:r>
          </a:p>
          <a:p>
            <a:endParaRPr lang="en-GB" sz="1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10F3328-3DC8-9647-B519-60F910ED22F0}">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1127</TotalTime>
  <Words>1575</Words>
  <Application>Microsoft Macintosh PowerPoint</Application>
  <PresentationFormat>On-screen Show (4:3)</PresentationFormat>
  <Paragraphs>105</Paragraphs>
  <Slides>18</Slides>
  <Notes>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Arial</vt:lpstr>
      <vt:lpstr>Bangla MN</vt:lpstr>
      <vt:lpstr>Calibri</vt:lpstr>
      <vt:lpstr>Courier New</vt:lpstr>
      <vt:lpstr>Helvetica</vt:lpstr>
      <vt:lpstr>Symbol</vt:lpstr>
      <vt:lpstr>Wingdings</vt:lpstr>
      <vt:lpstr>Office Theme</vt:lpstr>
      <vt:lpstr>Delta Airlines Data Analysis</vt:lpstr>
      <vt:lpstr>OBJECTIVES:</vt:lpstr>
      <vt:lpstr>PowerPoint Presentation</vt:lpstr>
      <vt:lpstr>Correlation Matrices</vt:lpstr>
      <vt:lpstr>Correlation Matrices</vt:lpstr>
      <vt:lpstr>Correlation Matrices</vt:lpstr>
      <vt:lpstr>Descriptive Analysis</vt:lpstr>
      <vt:lpstr>Descriptive Analysis (2)</vt:lpstr>
      <vt:lpstr>Predictive Model for Loyalty Level Prediction</vt:lpstr>
      <vt:lpstr>Predictive Modeling (1)</vt:lpstr>
      <vt:lpstr>Predictive Modeling (2)</vt:lpstr>
      <vt:lpstr>Descriptive Analysis for PRASM (how well Delta is monetizing its available seating capacity)</vt:lpstr>
      <vt:lpstr>Modeling Seasonal Trends</vt:lpstr>
      <vt:lpstr>Relationship between Ticket Price and Seat availability and Occupancy rate</vt:lpstr>
      <vt:lpstr>Model Evaluation</vt:lpstr>
      <vt:lpstr>Understanding the Model</vt:lpstr>
      <vt:lpstr>Recommendations for Delta Airlines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Ameti'obong Usifoh</cp:lastModifiedBy>
  <cp:revision>12</cp:revision>
  <dcterms:created xsi:type="dcterms:W3CDTF">2013-01-27T09:14:16Z</dcterms:created>
  <dcterms:modified xsi:type="dcterms:W3CDTF">2024-11-01T22:22:10Z</dcterms:modified>
  <cp:category/>
</cp:coreProperties>
</file>